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3" r:id="rId2"/>
    <p:sldId id="256" r:id="rId3"/>
    <p:sldId id="261" r:id="rId4"/>
    <p:sldId id="262" r:id="rId5"/>
    <p:sldId id="294" r:id="rId6"/>
    <p:sldId id="263" r:id="rId7"/>
    <p:sldId id="264" r:id="rId8"/>
    <p:sldId id="265" r:id="rId9"/>
    <p:sldId id="295" r:id="rId10"/>
    <p:sldId id="257" r:id="rId11"/>
    <p:sldId id="266" r:id="rId12"/>
    <p:sldId id="267" r:id="rId13"/>
    <p:sldId id="268" r:id="rId14"/>
    <p:sldId id="296" r:id="rId15"/>
    <p:sldId id="269" r:id="rId16"/>
    <p:sldId id="270" r:id="rId17"/>
    <p:sldId id="271" r:id="rId18"/>
    <p:sldId id="297" r:id="rId19"/>
    <p:sldId id="258" r:id="rId20"/>
    <p:sldId id="272" r:id="rId21"/>
    <p:sldId id="273" r:id="rId22"/>
    <p:sldId id="298" r:id="rId23"/>
    <p:sldId id="274" r:id="rId24"/>
    <p:sldId id="275" r:id="rId25"/>
    <p:sldId id="276" r:id="rId26"/>
    <p:sldId id="299" r:id="rId27"/>
    <p:sldId id="259" r:id="rId28"/>
    <p:sldId id="300" r:id="rId29"/>
    <p:sldId id="290" r:id="rId30"/>
    <p:sldId id="279" r:id="rId31"/>
    <p:sldId id="280" r:id="rId32"/>
    <p:sldId id="281" r:id="rId33"/>
    <p:sldId id="301" r:id="rId34"/>
    <p:sldId id="260" r:id="rId35"/>
    <p:sldId id="282" r:id="rId36"/>
    <p:sldId id="283" r:id="rId37"/>
    <p:sldId id="284" r:id="rId38"/>
    <p:sldId id="285" r:id="rId39"/>
    <p:sldId id="286" r:id="rId40"/>
    <p:sldId id="287" r:id="rId41"/>
    <p:sldId id="288" r:id="rId42"/>
    <p:sldId id="302" r:id="rId43"/>
    <p:sldId id="292"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98AB"/>
    <a:srgbClr val="2F3552"/>
    <a:srgbClr val="F1C532"/>
    <a:srgbClr val="83499A"/>
    <a:srgbClr val="4DB97D"/>
    <a:srgbClr val="52C2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25"/>
    <p:restoredTop sz="96405"/>
  </p:normalViewPr>
  <p:slideViewPr>
    <p:cSldViewPr snapToGrid="0">
      <p:cViewPr>
        <p:scale>
          <a:sx n="80" d="100"/>
          <a:sy n="80" d="100"/>
        </p:scale>
        <p:origin x="2046"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3984A7-FAB7-F380-3A63-0434F1347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56CEDA-5E3D-BF8E-4DEC-A62162786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0141249-4073-E953-6A8B-7E8F82FB62FE}"/>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5" name="Footer Placeholder 4">
            <a:extLst>
              <a:ext uri="{FF2B5EF4-FFF2-40B4-BE49-F238E27FC236}">
                <a16:creationId xmlns:a16="http://schemas.microsoft.com/office/drawing/2014/main" xmlns="" id="{BF0AC236-AD39-F247-1D5D-C2A348432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A14DB9C-9426-32A7-426E-010148BBD41F}"/>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235480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28FC80-E453-67EF-32C8-CDBD352A11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C4B314-57CD-08E9-2D0C-899FDA1722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978B2-352D-094C-CBB6-1BB2EC9FCD83}"/>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5" name="Footer Placeholder 4">
            <a:extLst>
              <a:ext uri="{FF2B5EF4-FFF2-40B4-BE49-F238E27FC236}">
                <a16:creationId xmlns:a16="http://schemas.microsoft.com/office/drawing/2014/main" xmlns="" id="{75355DCD-E24C-CB3E-24F9-63D15E8ADB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FD3F6B-723C-920A-C075-E54C13EE372B}"/>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150079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1B28A80-76F3-F9B7-073C-AFF558C01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08FC2F-767D-683A-562B-49AA5AFFD6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4BCD28-42F0-AB2F-8BBC-488931966F1D}"/>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5" name="Footer Placeholder 4">
            <a:extLst>
              <a:ext uri="{FF2B5EF4-FFF2-40B4-BE49-F238E27FC236}">
                <a16:creationId xmlns:a16="http://schemas.microsoft.com/office/drawing/2014/main" xmlns="" id="{B918E8DF-414C-ED1C-B0F2-91428CEE59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6BCEE7-5E38-EA51-B918-1EF99BFABFB3}"/>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12790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5A592A-FBE6-6419-9384-27784EE8E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F7786C-67DF-4036-970A-5112A42B50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572074-D153-4A4D-9EEF-3CA38FC52F70}"/>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5" name="Footer Placeholder 4">
            <a:extLst>
              <a:ext uri="{FF2B5EF4-FFF2-40B4-BE49-F238E27FC236}">
                <a16:creationId xmlns:a16="http://schemas.microsoft.com/office/drawing/2014/main" xmlns="" id="{0DDE3CC9-829B-6D41-3641-5EB80A9D57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B265B1-695D-6F9B-031C-626A2413794B}"/>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4124915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C36885-6302-EFA0-5B05-A317B7490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5CC4FDC-396E-FAEB-C7E0-9CF378F98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23FB68E-B8DD-DB99-BEC0-3FB868238CE9}"/>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5" name="Footer Placeholder 4">
            <a:extLst>
              <a:ext uri="{FF2B5EF4-FFF2-40B4-BE49-F238E27FC236}">
                <a16:creationId xmlns:a16="http://schemas.microsoft.com/office/drawing/2014/main" xmlns="" id="{1393B1DA-88FA-6D2F-1AC4-45653F591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369EC6C-CBF0-F01A-F81F-C3A4D919186F}"/>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132636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0465AA-8D7B-A8AE-747C-B076BEA4F7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20CF60-8450-470B-5772-BDB11E33BC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45D9FA-49B9-B243-C459-2FCF9584D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5499A7-B1F2-60EB-9D50-9AC2503974B2}"/>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6" name="Footer Placeholder 5">
            <a:extLst>
              <a:ext uri="{FF2B5EF4-FFF2-40B4-BE49-F238E27FC236}">
                <a16:creationId xmlns:a16="http://schemas.microsoft.com/office/drawing/2014/main" xmlns="" id="{88482112-9CDE-4C4F-FC29-B8B097A8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313A70E-7DCA-15B0-E13C-65672FEA5E24}"/>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349526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16D89-1518-5176-8B83-82363FC45D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3240A71-DB3B-C2AA-0D03-64199B1F3B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2674D07-F127-4E4D-F94A-EC11C588E9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88BC88-0771-2A10-ED68-E84DC22BC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A56F8-FE69-3937-A2D0-052B975F27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4855CEA-B81B-A2AF-07F9-C08ECCB9CADD}"/>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8" name="Footer Placeholder 7">
            <a:extLst>
              <a:ext uri="{FF2B5EF4-FFF2-40B4-BE49-F238E27FC236}">
                <a16:creationId xmlns:a16="http://schemas.microsoft.com/office/drawing/2014/main" xmlns="" id="{B81E789D-A454-F841-4D89-7CB4F0D50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765EC7F-F026-7B8B-C553-37F465D0456F}"/>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98803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6326E-6979-7E3B-C1AD-3C9A4907C2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534FE1F-BA53-0BA9-F60F-7098FC3E405C}"/>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4" name="Footer Placeholder 3">
            <a:extLst>
              <a:ext uri="{FF2B5EF4-FFF2-40B4-BE49-F238E27FC236}">
                <a16:creationId xmlns:a16="http://schemas.microsoft.com/office/drawing/2014/main" xmlns="" id="{363B2D31-BFCA-A024-FF34-FD1A35122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76CCCD6-0CAD-49FA-89E7-8098B6F90151}"/>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1490103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C65F4A-6FF8-9F22-57E8-91B0F2D5215E}"/>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3" name="Footer Placeholder 2">
            <a:extLst>
              <a:ext uri="{FF2B5EF4-FFF2-40B4-BE49-F238E27FC236}">
                <a16:creationId xmlns:a16="http://schemas.microsoft.com/office/drawing/2014/main" xmlns="" id="{4AFDEBDB-8061-0401-7A80-9D8FEFC9CC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C685239-10D8-844D-595A-4E6AD37652C6}"/>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47718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D9CC16-3CB2-B957-9006-BDA55F248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037C9A-C4E6-3C34-8E98-03869A42E1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528313-F8DA-6970-0EAE-D03E68925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87EF59-1CEA-E03F-8CF0-297FBE3D830B}"/>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6" name="Footer Placeholder 5">
            <a:extLst>
              <a:ext uri="{FF2B5EF4-FFF2-40B4-BE49-F238E27FC236}">
                <a16:creationId xmlns:a16="http://schemas.microsoft.com/office/drawing/2014/main" xmlns="" id="{2BD785FE-50F7-1867-B0FA-F1BCADE1CF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0A047A-8465-5DB9-241C-F54C3D7B1AD6}"/>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350241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CE6CA-128F-2836-9611-54DBCAD55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64CF26-EF5B-26D2-21BA-593BEC16DE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057CA92-B296-D480-7633-EEE261FC7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E8645B3-6E9B-FE3F-D4A3-24650019053D}"/>
              </a:ext>
            </a:extLst>
          </p:cNvPr>
          <p:cNvSpPr>
            <a:spLocks noGrp="1"/>
          </p:cNvSpPr>
          <p:nvPr>
            <p:ph type="dt" sz="half" idx="10"/>
          </p:nvPr>
        </p:nvSpPr>
        <p:spPr>
          <a:xfrm>
            <a:off x="838200" y="6356350"/>
            <a:ext cx="2743200" cy="365125"/>
          </a:xfrm>
          <a:prstGeom prst="rect">
            <a:avLst/>
          </a:prstGeom>
        </p:spPr>
        <p:txBody>
          <a:bodyPr/>
          <a:lstStyle/>
          <a:p>
            <a:fld id="{DF52F417-F5A9-2345-A7E3-87FE8934DD3C}" type="datetimeFigureOut">
              <a:rPr lang="en-US" smtClean="0"/>
              <a:t>5/11/2023</a:t>
            </a:fld>
            <a:endParaRPr lang="en-US"/>
          </a:p>
        </p:txBody>
      </p:sp>
      <p:sp>
        <p:nvSpPr>
          <p:cNvPr id="6" name="Footer Placeholder 5">
            <a:extLst>
              <a:ext uri="{FF2B5EF4-FFF2-40B4-BE49-F238E27FC236}">
                <a16:creationId xmlns:a16="http://schemas.microsoft.com/office/drawing/2014/main" xmlns="" id="{7DECB8A4-38FE-D755-9BDB-C0D82ECFB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5D3F7CF-5205-3F13-8046-2F7F6E7BA7CF}"/>
              </a:ext>
            </a:extLst>
          </p:cNvPr>
          <p:cNvSpPr>
            <a:spLocks noGrp="1"/>
          </p:cNvSpPr>
          <p:nvPr>
            <p:ph type="sldNum" sz="quarter" idx="12"/>
          </p:nvPr>
        </p:nvSpPr>
        <p:spPr>
          <a:xfrm>
            <a:off x="8610600" y="6356350"/>
            <a:ext cx="2743200" cy="365125"/>
          </a:xfrm>
          <a:prstGeom prst="rect">
            <a:avLst/>
          </a:prstGeom>
        </p:spPr>
        <p:txBody>
          <a:bodyPr/>
          <a:lstStyle/>
          <a:p>
            <a:fld id="{D8C6FE38-7F44-C845-B81E-63C1A6EC24CA}" type="slidenum">
              <a:rPr lang="en-US" smtClean="0"/>
              <a:t>‹#›</a:t>
            </a:fld>
            <a:endParaRPr lang="en-US"/>
          </a:p>
        </p:txBody>
      </p:sp>
    </p:spTree>
    <p:extLst>
      <p:ext uri="{BB962C8B-B14F-4D97-AF65-F5344CB8AC3E}">
        <p14:creationId xmlns:p14="http://schemas.microsoft.com/office/powerpoint/2010/main" val="385177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472285A-4500-2530-5E6A-6BA1D597D698}"/>
              </a:ext>
            </a:extLst>
          </p:cNvPr>
          <p:cNvSpPr>
            <a:spLocks noGrp="1"/>
          </p:cNvSpPr>
          <p:nvPr>
            <p:ph type="title"/>
          </p:nvPr>
        </p:nvSpPr>
        <p:spPr>
          <a:xfrm>
            <a:off x="1445742" y="365125"/>
            <a:ext cx="990805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12FBC1C3-77EF-1694-0E33-6840E0CDD063}"/>
              </a:ext>
            </a:extLst>
          </p:cNvPr>
          <p:cNvSpPr>
            <a:spLocks noGrp="1"/>
          </p:cNvSpPr>
          <p:nvPr>
            <p:ph type="body" idx="1"/>
          </p:nvPr>
        </p:nvSpPr>
        <p:spPr>
          <a:xfrm>
            <a:off x="1445742" y="1825625"/>
            <a:ext cx="990805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64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rgbClr val="2898AB"/>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UIb6-Mss4YQ?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BE387D0-4B30-C97D-A6F2-7DB467BE49AD}"/>
              </a:ext>
            </a:extLst>
          </p:cNvPr>
          <p:cNvPicPr>
            <a:picLocks noChangeAspect="1"/>
          </p:cNvPicPr>
          <p:nvPr/>
        </p:nvPicPr>
        <p:blipFill>
          <a:blip r:embed="rId2"/>
          <a:stretch>
            <a:fillRect/>
          </a:stretch>
        </p:blipFill>
        <p:spPr>
          <a:xfrm>
            <a:off x="0" y="1253410"/>
            <a:ext cx="12192000" cy="4870595"/>
          </a:xfrm>
          <a:prstGeom prst="rect">
            <a:avLst/>
          </a:prstGeom>
        </p:spPr>
      </p:pic>
      <p:sp>
        <p:nvSpPr>
          <p:cNvPr id="2" name="Title 1">
            <a:extLst>
              <a:ext uri="{FF2B5EF4-FFF2-40B4-BE49-F238E27FC236}">
                <a16:creationId xmlns:a16="http://schemas.microsoft.com/office/drawing/2014/main" xmlns="" id="{855B1BBE-E6A3-FFB4-407B-B69534BACA51}"/>
              </a:ext>
            </a:extLst>
          </p:cNvPr>
          <p:cNvSpPr>
            <a:spLocks noGrp="1"/>
          </p:cNvSpPr>
          <p:nvPr>
            <p:ph type="title"/>
          </p:nvPr>
        </p:nvSpPr>
        <p:spPr>
          <a:xfrm>
            <a:off x="1022405" y="161925"/>
            <a:ext cx="9908058" cy="1325563"/>
          </a:xfrm>
        </p:spPr>
        <p:txBody>
          <a:bodyPr/>
          <a:lstStyle/>
          <a:p>
            <a:r>
              <a:rPr lang="en-US" dirty="0"/>
              <a:t>PROGRAM OVERVIEW</a:t>
            </a:r>
          </a:p>
        </p:txBody>
      </p:sp>
      <p:sp>
        <p:nvSpPr>
          <p:cNvPr id="7" name="TextBox 6">
            <a:extLst>
              <a:ext uri="{FF2B5EF4-FFF2-40B4-BE49-F238E27FC236}">
                <a16:creationId xmlns:a16="http://schemas.microsoft.com/office/drawing/2014/main" xmlns="" id="{B9D50E65-D329-1ABF-6C7A-85CD69283C81}"/>
              </a:ext>
            </a:extLst>
          </p:cNvPr>
          <p:cNvSpPr txBox="1"/>
          <p:nvPr/>
        </p:nvSpPr>
        <p:spPr>
          <a:xfrm>
            <a:off x="520996" y="3763139"/>
            <a:ext cx="1881962" cy="2108269"/>
          </a:xfrm>
          <a:prstGeom prst="rect">
            <a:avLst/>
          </a:prstGeom>
          <a:noFill/>
        </p:spPr>
        <p:txBody>
          <a:bodyPr wrap="square" rtlCol="0">
            <a:spAutoFit/>
          </a:bodyPr>
          <a:lstStyle/>
          <a:p>
            <a:r>
              <a:rPr lang="en-US" sz="1400" b="1" dirty="0">
                <a:latin typeface="Montserrat" pitchFamily="2" charset="77"/>
              </a:rPr>
              <a:t>Read: </a:t>
            </a:r>
          </a:p>
          <a:p>
            <a:pPr>
              <a:spcAft>
                <a:spcPts val="600"/>
              </a:spcAft>
            </a:pPr>
            <a:r>
              <a:rPr lang="en-US" sz="1200" dirty="0">
                <a:latin typeface="Montserrat" pitchFamily="2" charset="77"/>
              </a:rPr>
              <a:t>Chapter 1</a:t>
            </a:r>
          </a:p>
          <a:p>
            <a:r>
              <a:rPr lang="en-US" sz="1400" b="1" dirty="0">
                <a:latin typeface="Montserrat" pitchFamily="2" charset="77"/>
              </a:rPr>
              <a:t>Lesson: </a:t>
            </a:r>
          </a:p>
          <a:p>
            <a:pPr>
              <a:spcAft>
                <a:spcPts val="600"/>
              </a:spcAft>
            </a:pPr>
            <a:r>
              <a:rPr lang="en-US" sz="1200" dirty="0">
                <a:latin typeface="Montserrat" pitchFamily="2" charset="77"/>
              </a:rPr>
              <a:t>Let’s Build a Water Pipeline</a:t>
            </a:r>
          </a:p>
          <a:p>
            <a:pPr>
              <a:spcAft>
                <a:spcPts val="600"/>
              </a:spcAft>
            </a:pPr>
            <a:r>
              <a:rPr lang="en-US" sz="1400" b="1" dirty="0">
                <a:latin typeface="Montserrat" pitchFamily="2" charset="77"/>
              </a:rPr>
              <a:t>Bonus Activity: </a:t>
            </a:r>
            <a:r>
              <a:rPr lang="en-US" sz="1200" dirty="0">
                <a:latin typeface="Montserrat" pitchFamily="2" charset="77"/>
              </a:rPr>
              <a:t>Westie’s Amazing Message Maze</a:t>
            </a:r>
          </a:p>
          <a:p>
            <a:endParaRPr lang="en-US" sz="1400" dirty="0">
              <a:latin typeface="Montserrat" pitchFamily="2" charset="77"/>
            </a:endParaRPr>
          </a:p>
        </p:txBody>
      </p:sp>
      <p:sp>
        <p:nvSpPr>
          <p:cNvPr id="9" name="TextBox 8">
            <a:extLst>
              <a:ext uri="{FF2B5EF4-FFF2-40B4-BE49-F238E27FC236}">
                <a16:creationId xmlns:a16="http://schemas.microsoft.com/office/drawing/2014/main" xmlns="" id="{554A2A4D-74D4-914C-C953-5FCE6DEF709E}"/>
              </a:ext>
            </a:extLst>
          </p:cNvPr>
          <p:cNvSpPr txBox="1"/>
          <p:nvPr/>
        </p:nvSpPr>
        <p:spPr>
          <a:xfrm>
            <a:off x="2828261" y="3763139"/>
            <a:ext cx="1881962" cy="1954381"/>
          </a:xfrm>
          <a:prstGeom prst="rect">
            <a:avLst/>
          </a:prstGeom>
          <a:noFill/>
        </p:spPr>
        <p:txBody>
          <a:bodyPr wrap="square" rtlCol="0">
            <a:spAutoFit/>
          </a:bodyPr>
          <a:lstStyle/>
          <a:p>
            <a:r>
              <a:rPr lang="en-US" sz="1400" b="1" dirty="0">
                <a:latin typeface="Montserrat" pitchFamily="2" charset="77"/>
              </a:rPr>
              <a:t>Read: </a:t>
            </a:r>
          </a:p>
          <a:p>
            <a:pPr>
              <a:spcAft>
                <a:spcPts val="600"/>
              </a:spcAft>
            </a:pPr>
            <a:r>
              <a:rPr lang="en-US" sz="1200" dirty="0">
                <a:latin typeface="Montserrat" pitchFamily="2" charset="77"/>
              </a:rPr>
              <a:t>Chapter 2</a:t>
            </a:r>
          </a:p>
          <a:p>
            <a:r>
              <a:rPr lang="en-US" sz="1400" b="1" dirty="0">
                <a:latin typeface="Montserrat" pitchFamily="2" charset="77"/>
              </a:rPr>
              <a:t>Lesson: </a:t>
            </a:r>
          </a:p>
          <a:p>
            <a:pPr>
              <a:spcAft>
                <a:spcPts val="600"/>
              </a:spcAft>
            </a:pPr>
            <a:r>
              <a:rPr lang="en-US" sz="1200" dirty="0">
                <a:latin typeface="Montserrat" pitchFamily="2" charset="77"/>
              </a:rPr>
              <a:t>The Water Cycle</a:t>
            </a:r>
          </a:p>
          <a:p>
            <a:pPr>
              <a:spcAft>
                <a:spcPts val="600"/>
              </a:spcAft>
            </a:pPr>
            <a:r>
              <a:rPr lang="en-US" sz="1400" b="1" dirty="0">
                <a:latin typeface="Montserrat" pitchFamily="2" charset="77"/>
              </a:rPr>
              <a:t>Bonus Activity: </a:t>
            </a:r>
            <a:r>
              <a:rPr lang="en-US" sz="1200" dirty="0">
                <a:latin typeface="Montserrat" pitchFamily="2" charset="77"/>
              </a:rPr>
              <a:t>Mother Earth’s Color Time</a:t>
            </a:r>
          </a:p>
          <a:p>
            <a:endParaRPr lang="en-US" sz="1400" dirty="0">
              <a:latin typeface="Montserrat" pitchFamily="2" charset="77"/>
            </a:endParaRPr>
          </a:p>
        </p:txBody>
      </p:sp>
      <p:sp>
        <p:nvSpPr>
          <p:cNvPr id="10" name="TextBox 9">
            <a:extLst>
              <a:ext uri="{FF2B5EF4-FFF2-40B4-BE49-F238E27FC236}">
                <a16:creationId xmlns:a16="http://schemas.microsoft.com/office/drawing/2014/main" xmlns="" id="{3F471A59-ABC3-F1ED-1FB5-3C946227550D}"/>
              </a:ext>
            </a:extLst>
          </p:cNvPr>
          <p:cNvSpPr txBox="1"/>
          <p:nvPr/>
        </p:nvSpPr>
        <p:spPr>
          <a:xfrm>
            <a:off x="5135526" y="3763139"/>
            <a:ext cx="1881962" cy="2139047"/>
          </a:xfrm>
          <a:prstGeom prst="rect">
            <a:avLst/>
          </a:prstGeom>
          <a:noFill/>
        </p:spPr>
        <p:txBody>
          <a:bodyPr wrap="square" rtlCol="0">
            <a:spAutoFit/>
          </a:bodyPr>
          <a:lstStyle/>
          <a:p>
            <a:r>
              <a:rPr lang="en-US" sz="1400" b="1" dirty="0">
                <a:latin typeface="Montserrat" pitchFamily="2" charset="77"/>
              </a:rPr>
              <a:t>Read: </a:t>
            </a:r>
          </a:p>
          <a:p>
            <a:pPr>
              <a:spcAft>
                <a:spcPts val="600"/>
              </a:spcAft>
            </a:pPr>
            <a:r>
              <a:rPr lang="en-US" sz="1200" dirty="0">
                <a:latin typeface="Montserrat" pitchFamily="2" charset="77"/>
              </a:rPr>
              <a:t>Chapter 3</a:t>
            </a:r>
          </a:p>
          <a:p>
            <a:r>
              <a:rPr lang="en-US" sz="1400" b="1" dirty="0">
                <a:latin typeface="Montserrat" pitchFamily="2" charset="77"/>
              </a:rPr>
              <a:t>Lesson: </a:t>
            </a:r>
          </a:p>
          <a:p>
            <a:pPr>
              <a:spcAft>
                <a:spcPts val="600"/>
              </a:spcAft>
            </a:pPr>
            <a:r>
              <a:rPr lang="en-US" sz="1200" dirty="0" smtClean="0">
                <a:latin typeface="Montserrat" pitchFamily="2" charset="77"/>
              </a:rPr>
              <a:t>Role </a:t>
            </a:r>
            <a:r>
              <a:rPr lang="en-US" sz="1200" dirty="0">
                <a:latin typeface="Montserrat" pitchFamily="2" charset="77"/>
              </a:rPr>
              <a:t>of Plants in Water Filtration</a:t>
            </a:r>
          </a:p>
          <a:p>
            <a:pPr>
              <a:spcAft>
                <a:spcPts val="600"/>
              </a:spcAft>
            </a:pPr>
            <a:r>
              <a:rPr lang="en-US" sz="1400" b="1" dirty="0">
                <a:latin typeface="Montserrat" pitchFamily="2" charset="77"/>
              </a:rPr>
              <a:t>Bonus Activity: </a:t>
            </a:r>
            <a:r>
              <a:rPr lang="en-US" sz="1200" dirty="0">
                <a:latin typeface="Montserrat" pitchFamily="2" charset="77"/>
              </a:rPr>
              <a:t>Circle with Sal and Ozzy</a:t>
            </a:r>
          </a:p>
          <a:p>
            <a:endParaRPr lang="en-US" sz="1400" dirty="0">
              <a:latin typeface="Montserrat" pitchFamily="2" charset="77"/>
            </a:endParaRPr>
          </a:p>
        </p:txBody>
      </p:sp>
      <p:sp>
        <p:nvSpPr>
          <p:cNvPr id="11" name="TextBox 10">
            <a:extLst>
              <a:ext uri="{FF2B5EF4-FFF2-40B4-BE49-F238E27FC236}">
                <a16:creationId xmlns:a16="http://schemas.microsoft.com/office/drawing/2014/main" xmlns="" id="{0EB2EAE1-B90D-D5A9-2996-0109DFAC3D7D}"/>
              </a:ext>
            </a:extLst>
          </p:cNvPr>
          <p:cNvSpPr txBox="1"/>
          <p:nvPr/>
        </p:nvSpPr>
        <p:spPr>
          <a:xfrm>
            <a:off x="7474689" y="3763139"/>
            <a:ext cx="1881962" cy="2108269"/>
          </a:xfrm>
          <a:prstGeom prst="rect">
            <a:avLst/>
          </a:prstGeom>
          <a:noFill/>
        </p:spPr>
        <p:txBody>
          <a:bodyPr wrap="square" rtlCol="0">
            <a:spAutoFit/>
          </a:bodyPr>
          <a:lstStyle/>
          <a:p>
            <a:r>
              <a:rPr lang="en-US" sz="1400" b="1" dirty="0">
                <a:latin typeface="Montserrat" pitchFamily="2" charset="77"/>
              </a:rPr>
              <a:t>Read: </a:t>
            </a:r>
          </a:p>
          <a:p>
            <a:pPr>
              <a:spcAft>
                <a:spcPts val="600"/>
              </a:spcAft>
            </a:pPr>
            <a:r>
              <a:rPr lang="en-US" sz="1200" dirty="0">
                <a:latin typeface="Montserrat" pitchFamily="2" charset="77"/>
              </a:rPr>
              <a:t>Chapter 4</a:t>
            </a:r>
          </a:p>
          <a:p>
            <a:r>
              <a:rPr lang="en-US" sz="1400" b="1" dirty="0">
                <a:latin typeface="Montserrat" pitchFamily="2" charset="77"/>
              </a:rPr>
              <a:t>Lesson: </a:t>
            </a:r>
          </a:p>
          <a:p>
            <a:pPr>
              <a:spcAft>
                <a:spcPts val="600"/>
              </a:spcAft>
            </a:pPr>
            <a:r>
              <a:rPr lang="en-US" sz="1200" dirty="0">
                <a:latin typeface="Montserrat" pitchFamily="2" charset="77"/>
              </a:rPr>
              <a:t>How to Save and Protect Water</a:t>
            </a:r>
          </a:p>
          <a:p>
            <a:pPr>
              <a:spcAft>
                <a:spcPts val="600"/>
              </a:spcAft>
            </a:pPr>
            <a:r>
              <a:rPr lang="en-US" sz="1400" b="1" dirty="0">
                <a:latin typeface="Montserrat" pitchFamily="2" charset="77"/>
              </a:rPr>
              <a:t>Bonus Activity: </a:t>
            </a:r>
            <a:r>
              <a:rPr lang="en-US" sz="1200" dirty="0">
                <a:latin typeface="Montserrat" pitchFamily="2" charset="77"/>
              </a:rPr>
              <a:t>Save Water with Anna </a:t>
            </a:r>
            <a:r>
              <a:rPr lang="en-US" sz="1200" dirty="0" err="1">
                <a:latin typeface="Montserrat" pitchFamily="2" charset="77"/>
              </a:rPr>
              <a:t>Robic</a:t>
            </a:r>
            <a:r>
              <a:rPr lang="en-US" sz="1200" dirty="0">
                <a:latin typeface="Montserrat" pitchFamily="2" charset="77"/>
              </a:rPr>
              <a:t> </a:t>
            </a:r>
            <a:r>
              <a:rPr lang="en-US" sz="1200" dirty="0" smtClean="0">
                <a:latin typeface="Montserrat" pitchFamily="2" charset="77"/>
              </a:rPr>
              <a:t>Worksheet</a:t>
            </a:r>
            <a:endParaRPr lang="en-US" sz="1200" dirty="0">
              <a:latin typeface="Montserrat" pitchFamily="2" charset="77"/>
            </a:endParaRPr>
          </a:p>
          <a:p>
            <a:endParaRPr lang="en-US" sz="1400" dirty="0">
              <a:latin typeface="Montserrat" pitchFamily="2" charset="77"/>
            </a:endParaRPr>
          </a:p>
        </p:txBody>
      </p:sp>
      <p:sp>
        <p:nvSpPr>
          <p:cNvPr id="12" name="TextBox 11">
            <a:extLst>
              <a:ext uri="{FF2B5EF4-FFF2-40B4-BE49-F238E27FC236}">
                <a16:creationId xmlns:a16="http://schemas.microsoft.com/office/drawing/2014/main" xmlns="" id="{7B49E28A-77CA-9512-D7D6-44FBDCBF3101}"/>
              </a:ext>
            </a:extLst>
          </p:cNvPr>
          <p:cNvSpPr txBox="1"/>
          <p:nvPr/>
        </p:nvSpPr>
        <p:spPr>
          <a:xfrm>
            <a:off x="9781954" y="3763139"/>
            <a:ext cx="1881962" cy="2108269"/>
          </a:xfrm>
          <a:prstGeom prst="rect">
            <a:avLst/>
          </a:prstGeom>
          <a:noFill/>
        </p:spPr>
        <p:txBody>
          <a:bodyPr wrap="square" rtlCol="0">
            <a:spAutoFit/>
          </a:bodyPr>
          <a:lstStyle/>
          <a:p>
            <a:r>
              <a:rPr lang="en-US" sz="1400" b="1" dirty="0">
                <a:latin typeface="Montserrat" pitchFamily="2" charset="77"/>
              </a:rPr>
              <a:t>Read: </a:t>
            </a:r>
          </a:p>
          <a:p>
            <a:pPr>
              <a:spcAft>
                <a:spcPts val="600"/>
              </a:spcAft>
            </a:pPr>
            <a:r>
              <a:rPr lang="en-US" sz="1200" dirty="0">
                <a:latin typeface="Montserrat" pitchFamily="2" charset="77"/>
              </a:rPr>
              <a:t>Chapter 5</a:t>
            </a:r>
          </a:p>
          <a:p>
            <a:r>
              <a:rPr lang="en-US" sz="1400" b="1" dirty="0">
                <a:latin typeface="Montserrat" pitchFamily="2" charset="77"/>
              </a:rPr>
              <a:t>Lesson: </a:t>
            </a:r>
          </a:p>
          <a:p>
            <a:pPr>
              <a:spcAft>
                <a:spcPts val="600"/>
              </a:spcAft>
            </a:pPr>
            <a:r>
              <a:rPr lang="en-US" sz="1200" dirty="0">
                <a:latin typeface="Montserrat" pitchFamily="2" charset="77"/>
              </a:rPr>
              <a:t>How to Save Water Commercials</a:t>
            </a:r>
          </a:p>
          <a:p>
            <a:pPr>
              <a:spcAft>
                <a:spcPts val="600"/>
              </a:spcAft>
            </a:pPr>
            <a:r>
              <a:rPr lang="en-US" sz="1400" b="1" dirty="0">
                <a:latin typeface="Montserrat" pitchFamily="2" charset="77"/>
              </a:rPr>
              <a:t>Bonus Activity: </a:t>
            </a:r>
            <a:r>
              <a:rPr lang="en-US" sz="1200" dirty="0">
                <a:latin typeface="Montserrat" pitchFamily="2" charset="77"/>
              </a:rPr>
              <a:t>Spread the Word </a:t>
            </a:r>
            <a:r>
              <a:rPr lang="en-US" sz="1200" dirty="0" err="1">
                <a:latin typeface="Montserrat" pitchFamily="2" charset="77"/>
              </a:rPr>
              <a:t>Madlib</a:t>
            </a:r>
            <a:endParaRPr lang="en-US" sz="1200" dirty="0">
              <a:latin typeface="Montserrat" pitchFamily="2" charset="77"/>
            </a:endParaRPr>
          </a:p>
          <a:p>
            <a:endParaRPr lang="en-US" sz="1400" dirty="0">
              <a:latin typeface="Montserrat" pitchFamily="2" charset="77"/>
            </a:endParaRPr>
          </a:p>
        </p:txBody>
      </p:sp>
    </p:spTree>
    <p:extLst>
      <p:ext uri="{BB962C8B-B14F-4D97-AF65-F5344CB8AC3E}">
        <p14:creationId xmlns:p14="http://schemas.microsoft.com/office/powerpoint/2010/main" val="262258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93D7A-3968-5FE2-1961-DFDFF445C281}"/>
              </a:ext>
            </a:extLst>
          </p:cNvPr>
          <p:cNvSpPr>
            <a:spLocks noGrp="1"/>
          </p:cNvSpPr>
          <p:nvPr>
            <p:ph type="ctrTitle"/>
          </p:nvPr>
        </p:nvSpPr>
        <p:spPr>
          <a:xfrm>
            <a:off x="5205045" y="1418493"/>
            <a:ext cx="5650523" cy="1652950"/>
          </a:xfrm>
        </p:spPr>
        <p:txBody>
          <a:bodyPr>
            <a:normAutofit/>
          </a:bodyPr>
          <a:lstStyle/>
          <a:p>
            <a:r>
              <a:rPr lang="en-US" sz="4400" b="0" dirty="0"/>
              <a:t>Lesson #2:</a:t>
            </a:r>
            <a:r>
              <a:rPr lang="en-US" sz="2000" b="0" dirty="0"/>
              <a:t/>
            </a:r>
            <a:br>
              <a:rPr lang="en-US" sz="2000" b="0" dirty="0"/>
            </a:br>
            <a:r>
              <a:rPr lang="en-US" sz="2000" b="0" dirty="0"/>
              <a:t> </a:t>
            </a:r>
            <a:r>
              <a:rPr lang="en-US" dirty="0"/>
              <a:t/>
            </a:r>
            <a:br>
              <a:rPr lang="en-US" dirty="0"/>
            </a:br>
            <a:r>
              <a:rPr lang="en-US" sz="4400" dirty="0">
                <a:solidFill>
                  <a:srgbClr val="101D3F"/>
                </a:solidFill>
                <a:effectLst/>
                <a:latin typeface="Montserrat" pitchFamily="2" charset="77"/>
              </a:rPr>
              <a:t>The Water Cycle</a:t>
            </a:r>
            <a:endParaRPr lang="en-US" dirty="0"/>
          </a:p>
        </p:txBody>
      </p:sp>
    </p:spTree>
    <p:extLst>
      <p:ext uri="{BB962C8B-B14F-4D97-AF65-F5344CB8AC3E}">
        <p14:creationId xmlns:p14="http://schemas.microsoft.com/office/powerpoint/2010/main" val="416362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7473462" cy="976190"/>
          </a:xfrm>
        </p:spPr>
        <p:txBody>
          <a:bodyPr/>
          <a:lstStyle/>
          <a:p>
            <a:pPr marL="0" indent="0">
              <a:buNone/>
            </a:pPr>
            <a:r>
              <a:rPr lang="en-US" dirty="0">
                <a:solidFill>
                  <a:srgbClr val="101D3F"/>
                </a:solidFill>
                <a:effectLst/>
                <a:latin typeface="Montserrat Light" pitchFamily="2" charset="77"/>
              </a:rPr>
              <a:t>What are some ways we use water?</a:t>
            </a:r>
          </a:p>
          <a:p>
            <a:pPr marL="0" indent="0">
              <a:buNone/>
            </a:pPr>
            <a:endParaRPr lang="en-US" dirty="0"/>
          </a:p>
        </p:txBody>
      </p:sp>
      <p:pic>
        <p:nvPicPr>
          <p:cNvPr id="5" name="Picture 4">
            <a:extLst>
              <a:ext uri="{FF2B5EF4-FFF2-40B4-BE49-F238E27FC236}">
                <a16:creationId xmlns:a16="http://schemas.microsoft.com/office/drawing/2014/main" xmlns="" id="{DBBA934D-5C05-4DA2-6BCE-32DD12974D08}"/>
              </a:ext>
            </a:extLst>
          </p:cNvPr>
          <p:cNvPicPr>
            <a:picLocks noChangeAspect="1"/>
          </p:cNvPicPr>
          <p:nvPr/>
        </p:nvPicPr>
        <p:blipFill>
          <a:blip r:embed="rId2"/>
          <a:stretch>
            <a:fillRect/>
          </a:stretch>
        </p:blipFill>
        <p:spPr>
          <a:xfrm>
            <a:off x="5971476" y="1027906"/>
            <a:ext cx="7107047" cy="8543263"/>
          </a:xfrm>
          <a:prstGeom prst="rect">
            <a:avLst/>
          </a:prstGeom>
        </p:spPr>
      </p:pic>
    </p:spTree>
    <p:extLst>
      <p:ext uri="{BB962C8B-B14F-4D97-AF65-F5344CB8AC3E}">
        <p14:creationId xmlns:p14="http://schemas.microsoft.com/office/powerpoint/2010/main" val="28452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Drawing Activity</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6927362" cy="976190"/>
          </a:xfrm>
        </p:spPr>
        <p:txBody>
          <a:bodyPr/>
          <a:lstStyle/>
          <a:p>
            <a:pPr marL="0" indent="0">
              <a:buNone/>
            </a:pPr>
            <a:r>
              <a:rPr lang="en-US" dirty="0">
                <a:solidFill>
                  <a:srgbClr val="101D3F"/>
                </a:solidFill>
                <a:effectLst/>
                <a:latin typeface="Montserrat Light" pitchFamily="2" charset="77"/>
              </a:rPr>
              <a:t>Draw a picture of one of the ways we use water.</a:t>
            </a:r>
          </a:p>
          <a:p>
            <a:pPr marL="0" indent="0">
              <a:buNone/>
            </a:pPr>
            <a:endParaRPr lang="en-US" dirty="0"/>
          </a:p>
        </p:txBody>
      </p:sp>
      <p:pic>
        <p:nvPicPr>
          <p:cNvPr id="5" name="Picture 4">
            <a:extLst>
              <a:ext uri="{FF2B5EF4-FFF2-40B4-BE49-F238E27FC236}">
                <a16:creationId xmlns:a16="http://schemas.microsoft.com/office/drawing/2014/main" xmlns="" id="{DBBA934D-5C05-4DA2-6BCE-32DD12974D08}"/>
              </a:ext>
            </a:extLst>
          </p:cNvPr>
          <p:cNvPicPr>
            <a:picLocks noChangeAspect="1"/>
          </p:cNvPicPr>
          <p:nvPr/>
        </p:nvPicPr>
        <p:blipFill>
          <a:blip r:embed="rId2"/>
          <a:stretch>
            <a:fillRect/>
          </a:stretch>
        </p:blipFill>
        <p:spPr>
          <a:xfrm>
            <a:off x="5971476" y="1027906"/>
            <a:ext cx="7107047" cy="8543263"/>
          </a:xfrm>
          <a:prstGeom prst="rect">
            <a:avLst/>
          </a:prstGeom>
        </p:spPr>
      </p:pic>
    </p:spTree>
    <p:extLst>
      <p:ext uri="{BB962C8B-B14F-4D97-AF65-F5344CB8AC3E}">
        <p14:creationId xmlns:p14="http://schemas.microsoft.com/office/powerpoint/2010/main" val="284097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a:xfrm>
            <a:off x="404342" y="300375"/>
            <a:ext cx="3507258" cy="1501775"/>
          </a:xfrm>
        </p:spPr>
        <p:txBody>
          <a:bodyPr/>
          <a:lstStyle/>
          <a:p>
            <a:r>
              <a:rPr lang="en-US" dirty="0"/>
              <a:t>The Water Cycle</a:t>
            </a:r>
          </a:p>
        </p:txBody>
      </p:sp>
      <p:pic>
        <p:nvPicPr>
          <p:cNvPr id="8" name="Picture 7">
            <a:extLst>
              <a:ext uri="{FF2B5EF4-FFF2-40B4-BE49-F238E27FC236}">
                <a16:creationId xmlns:a16="http://schemas.microsoft.com/office/drawing/2014/main" xmlns="" id="{0B5E84E4-0F0D-B732-B996-1C6DE3F084D7}"/>
              </a:ext>
            </a:extLst>
          </p:cNvPr>
          <p:cNvPicPr>
            <a:picLocks noChangeAspect="1"/>
          </p:cNvPicPr>
          <p:nvPr/>
        </p:nvPicPr>
        <p:blipFill>
          <a:blip r:embed="rId3"/>
          <a:stretch>
            <a:fillRect/>
          </a:stretch>
        </p:blipFill>
        <p:spPr>
          <a:xfrm>
            <a:off x="4394201" y="0"/>
            <a:ext cx="7048500" cy="6311402"/>
          </a:xfrm>
          <a:prstGeom prst="rect">
            <a:avLst/>
          </a:prstGeom>
        </p:spPr>
      </p:pic>
      <p:pic>
        <p:nvPicPr>
          <p:cNvPr id="9" name="Picture 8">
            <a:extLst>
              <a:ext uri="{FF2B5EF4-FFF2-40B4-BE49-F238E27FC236}">
                <a16:creationId xmlns:a16="http://schemas.microsoft.com/office/drawing/2014/main" xmlns="" id="{C93906B5-A075-8EB0-AD39-8FA520F816F0}"/>
              </a:ext>
            </a:extLst>
          </p:cNvPr>
          <p:cNvPicPr>
            <a:picLocks noChangeAspect="1"/>
          </p:cNvPicPr>
          <p:nvPr/>
        </p:nvPicPr>
        <p:blipFill rotWithShape="1">
          <a:blip r:embed="rId4"/>
          <a:srcRect l="31263" t="26053" r="32373" b="23103"/>
          <a:stretch/>
        </p:blipFill>
        <p:spPr>
          <a:xfrm>
            <a:off x="783003" y="2987187"/>
            <a:ext cx="1441939" cy="2016126"/>
          </a:xfrm>
          <a:prstGeom prst="rect">
            <a:avLst/>
          </a:prstGeom>
        </p:spPr>
      </p:pic>
      <p:pic>
        <p:nvPicPr>
          <p:cNvPr id="10" name="Picture 9">
            <a:extLst>
              <a:ext uri="{FF2B5EF4-FFF2-40B4-BE49-F238E27FC236}">
                <a16:creationId xmlns:a16="http://schemas.microsoft.com/office/drawing/2014/main" xmlns="" id="{471D26A2-BFC6-2048-FC33-C4D68496E4E6}"/>
              </a:ext>
            </a:extLst>
          </p:cNvPr>
          <p:cNvPicPr>
            <a:picLocks noChangeAspect="1"/>
          </p:cNvPicPr>
          <p:nvPr/>
        </p:nvPicPr>
        <p:blipFill rotWithShape="1">
          <a:blip r:embed="rId5"/>
          <a:srcRect l="32224" t="24618" r="31412" b="24538"/>
          <a:stretch/>
        </p:blipFill>
        <p:spPr>
          <a:xfrm>
            <a:off x="2469661" y="2128715"/>
            <a:ext cx="1441939" cy="2016126"/>
          </a:xfrm>
          <a:prstGeom prst="rect">
            <a:avLst/>
          </a:prstGeom>
        </p:spPr>
      </p:pic>
    </p:spTree>
    <p:extLst>
      <p:ext uri="{BB962C8B-B14F-4D97-AF65-F5344CB8AC3E}">
        <p14:creationId xmlns:p14="http://schemas.microsoft.com/office/powerpoint/2010/main" val="102651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Hands-On Activity</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6927362" cy="976190"/>
          </a:xfrm>
        </p:spPr>
        <p:txBody>
          <a:bodyPr/>
          <a:lstStyle/>
          <a:p>
            <a:pPr marL="0" indent="0">
              <a:buNone/>
            </a:pPr>
            <a:r>
              <a:rPr lang="en-US" dirty="0">
                <a:solidFill>
                  <a:srgbClr val="101D3F"/>
                </a:solidFill>
                <a:effectLst/>
                <a:latin typeface="Montserrat Light" pitchFamily="2" charset="77"/>
              </a:rPr>
              <a:t>Let’s build a water cycle!</a:t>
            </a:r>
          </a:p>
          <a:p>
            <a:pPr marL="0" indent="0">
              <a:buNone/>
            </a:pPr>
            <a:endParaRPr lang="en-US" dirty="0"/>
          </a:p>
        </p:txBody>
      </p:sp>
      <p:pic>
        <p:nvPicPr>
          <p:cNvPr id="5" name="Picture 4">
            <a:extLst>
              <a:ext uri="{FF2B5EF4-FFF2-40B4-BE49-F238E27FC236}">
                <a16:creationId xmlns:a16="http://schemas.microsoft.com/office/drawing/2014/main" xmlns="" id="{DBBA934D-5C05-4DA2-6BCE-32DD12974D08}"/>
              </a:ext>
            </a:extLst>
          </p:cNvPr>
          <p:cNvPicPr>
            <a:picLocks noChangeAspect="1"/>
          </p:cNvPicPr>
          <p:nvPr/>
        </p:nvPicPr>
        <p:blipFill>
          <a:blip r:embed="rId2"/>
          <a:stretch>
            <a:fillRect/>
          </a:stretch>
        </p:blipFill>
        <p:spPr>
          <a:xfrm>
            <a:off x="5971476" y="1027906"/>
            <a:ext cx="7107047" cy="8543263"/>
          </a:xfrm>
          <a:prstGeom prst="rect">
            <a:avLst/>
          </a:prstGeom>
        </p:spPr>
      </p:pic>
    </p:spTree>
    <p:extLst>
      <p:ext uri="{BB962C8B-B14F-4D97-AF65-F5344CB8AC3E}">
        <p14:creationId xmlns:p14="http://schemas.microsoft.com/office/powerpoint/2010/main" val="409585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4"/>
            <a:ext cx="8984762" cy="2225675"/>
          </a:xfrm>
        </p:spPr>
        <p:txBody>
          <a:bodyPr>
            <a:normAutofit/>
          </a:bodyPr>
          <a:lstStyle/>
          <a:p>
            <a:r>
              <a:rPr lang="en-US" dirty="0">
                <a:solidFill>
                  <a:srgbClr val="101D3F"/>
                </a:solidFill>
                <a:effectLst/>
              </a:rPr>
              <a:t>Where is water collecting?</a:t>
            </a:r>
          </a:p>
          <a:p>
            <a:r>
              <a:rPr lang="en-US" dirty="0">
                <a:solidFill>
                  <a:srgbClr val="101D3F"/>
                </a:solidFill>
                <a:effectLst/>
              </a:rPr>
              <a:t>Why is it collecting there?</a:t>
            </a:r>
          </a:p>
          <a:p>
            <a:r>
              <a:rPr lang="en-US" dirty="0">
                <a:solidFill>
                  <a:srgbClr val="101D3F"/>
                </a:solidFill>
                <a:effectLst/>
              </a:rPr>
              <a:t>What happens to the water after it evaporates?</a:t>
            </a:r>
          </a:p>
          <a:p>
            <a:pPr marL="0" indent="0">
              <a:buNone/>
            </a:pPr>
            <a:endParaRPr lang="en-US" dirty="0"/>
          </a:p>
        </p:txBody>
      </p:sp>
    </p:spTree>
    <p:extLst>
      <p:ext uri="{BB962C8B-B14F-4D97-AF65-F5344CB8AC3E}">
        <p14:creationId xmlns:p14="http://schemas.microsoft.com/office/powerpoint/2010/main" val="148533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6A791-3CB9-D098-2B96-2DFABB31A04E}"/>
              </a:ext>
            </a:extLst>
          </p:cNvPr>
          <p:cNvSpPr>
            <a:spLocks noGrp="1"/>
          </p:cNvSpPr>
          <p:nvPr>
            <p:ph type="title"/>
          </p:nvPr>
        </p:nvSpPr>
        <p:spPr>
          <a:xfrm>
            <a:off x="3694671" y="1510080"/>
            <a:ext cx="4802658" cy="795460"/>
          </a:xfrm>
        </p:spPr>
        <p:txBody>
          <a:bodyPr>
            <a:normAutofit fontScale="90000"/>
          </a:bodyPr>
          <a:lstStyle/>
          <a:p>
            <a:pPr algn="ctr"/>
            <a:r>
              <a:rPr lang="en-US" dirty="0">
                <a:solidFill>
                  <a:schemeClr val="bg1">
                    <a:alpha val="95000"/>
                  </a:schemeClr>
                </a:solidFill>
                <a:effectLst/>
                <a:latin typeface="Montserrat ExtraBold" pitchFamily="2" charset="77"/>
              </a:rPr>
              <a:t>Fun Water Fact</a:t>
            </a:r>
            <a:endParaRPr lang="en-US" dirty="0">
              <a:solidFill>
                <a:schemeClr val="bg1">
                  <a:alpha val="95000"/>
                </a:schemeClr>
              </a:solidFill>
              <a:latin typeface="Montserrat ExtraBold" pitchFamily="2" charset="77"/>
            </a:endParaRPr>
          </a:p>
        </p:txBody>
      </p:sp>
      <p:sp>
        <p:nvSpPr>
          <p:cNvPr id="4" name="TextBox 3">
            <a:extLst>
              <a:ext uri="{FF2B5EF4-FFF2-40B4-BE49-F238E27FC236}">
                <a16:creationId xmlns:a16="http://schemas.microsoft.com/office/drawing/2014/main" xmlns="" id="{B85DCEE0-381D-4C97-DF69-895BA29CA7AF}"/>
              </a:ext>
            </a:extLst>
          </p:cNvPr>
          <p:cNvSpPr txBox="1"/>
          <p:nvPr/>
        </p:nvSpPr>
        <p:spPr>
          <a:xfrm>
            <a:off x="1805354" y="2476698"/>
            <a:ext cx="8581292" cy="2862322"/>
          </a:xfrm>
          <a:prstGeom prst="rect">
            <a:avLst/>
          </a:prstGeom>
          <a:noFill/>
        </p:spPr>
        <p:txBody>
          <a:bodyPr wrap="square" rtlCol="0">
            <a:spAutoFit/>
          </a:bodyPr>
          <a:lstStyle/>
          <a:p>
            <a:pPr algn="ctr">
              <a:spcAft>
                <a:spcPts val="1200"/>
              </a:spcAft>
            </a:pPr>
            <a:r>
              <a:rPr lang="en-US" sz="3600" dirty="0">
                <a:solidFill>
                  <a:schemeClr val="bg1">
                    <a:alpha val="95000"/>
                  </a:schemeClr>
                </a:solidFill>
                <a:effectLst/>
                <a:latin typeface="Montserrat Medium" pitchFamily="2" charset="77"/>
              </a:rPr>
              <a:t>There is the same amount of water on Earth as there was when the Earth was formed. The water from your faucet could contain molecules that dinosaurs drank.</a:t>
            </a:r>
          </a:p>
        </p:txBody>
      </p:sp>
    </p:spTree>
    <p:extLst>
      <p:ext uri="{BB962C8B-B14F-4D97-AF65-F5344CB8AC3E}">
        <p14:creationId xmlns:p14="http://schemas.microsoft.com/office/powerpoint/2010/main" val="38134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3CD8E-D79B-8254-9548-47F79D13C204}"/>
              </a:ext>
            </a:extLst>
          </p:cNvPr>
          <p:cNvSpPr>
            <a:spLocks noGrp="1"/>
          </p:cNvSpPr>
          <p:nvPr>
            <p:ph type="title"/>
          </p:nvPr>
        </p:nvSpPr>
        <p:spPr>
          <a:xfrm>
            <a:off x="635000" y="276225"/>
            <a:ext cx="9908058" cy="1325563"/>
          </a:xfrm>
        </p:spPr>
        <p:txBody>
          <a:bodyPr/>
          <a:lstStyle/>
          <a:p>
            <a:r>
              <a:rPr lang="en-US" b="1" dirty="0">
                <a:effectLst/>
                <a:latin typeface="Montserrat" pitchFamily="2" charset="77"/>
              </a:rPr>
              <a:t>Water Conservation Jobs</a:t>
            </a:r>
            <a:endParaRPr lang="en-US" dirty="0"/>
          </a:p>
        </p:txBody>
      </p:sp>
      <p:sp>
        <p:nvSpPr>
          <p:cNvPr id="3" name="Content Placeholder 2">
            <a:extLst>
              <a:ext uri="{FF2B5EF4-FFF2-40B4-BE49-F238E27FC236}">
                <a16:creationId xmlns:a16="http://schemas.microsoft.com/office/drawing/2014/main" xmlns="" id="{81004E58-BCA2-1F74-D89B-F74C85EFA392}"/>
              </a:ext>
            </a:extLst>
          </p:cNvPr>
          <p:cNvSpPr>
            <a:spLocks noGrp="1"/>
          </p:cNvSpPr>
          <p:nvPr>
            <p:ph idx="1"/>
          </p:nvPr>
        </p:nvSpPr>
        <p:spPr>
          <a:xfrm>
            <a:off x="635000" y="1558925"/>
            <a:ext cx="10718800" cy="4351338"/>
          </a:xfrm>
        </p:spPr>
        <p:txBody>
          <a:bodyPr>
            <a:normAutofit fontScale="92500" lnSpcReduction="10000"/>
          </a:bodyPr>
          <a:lstStyle/>
          <a:p>
            <a:pPr marL="0" indent="0">
              <a:lnSpc>
                <a:spcPct val="110000"/>
              </a:lnSpc>
              <a:buNone/>
            </a:pPr>
            <a:r>
              <a:rPr lang="en-US" b="1" dirty="0">
                <a:solidFill>
                  <a:srgbClr val="101D3F"/>
                </a:solidFill>
                <a:effectLst/>
                <a:latin typeface="Montserrat" pitchFamily="2" charset="77"/>
              </a:rPr>
              <a:t>Environmental Scientist</a:t>
            </a:r>
          </a:p>
          <a:p>
            <a:pPr marL="0" indent="0">
              <a:lnSpc>
                <a:spcPct val="110000"/>
              </a:lnSpc>
              <a:buNone/>
            </a:pPr>
            <a:r>
              <a:rPr lang="en-US" sz="1800" dirty="0">
                <a:solidFill>
                  <a:srgbClr val="101D3F"/>
                </a:solidFill>
                <a:effectLst/>
                <a:latin typeface="Montserrat Light" pitchFamily="2" charset="77"/>
              </a:rPr>
              <a:t>Environmental scientists protect natural water sources from pollutants and other contamination by studying the sources and effects of pollution. They figure out ways to clean sources up and prevent further pollution.</a:t>
            </a:r>
          </a:p>
          <a:p>
            <a:pPr marL="0" indent="0">
              <a:lnSpc>
                <a:spcPct val="110000"/>
              </a:lnSpc>
              <a:buNone/>
            </a:pPr>
            <a:r>
              <a:rPr lang="en-US" sz="1800" i="1" dirty="0">
                <a:solidFill>
                  <a:srgbClr val="101D3F"/>
                </a:solidFill>
                <a:effectLst/>
                <a:latin typeface="Montserrat" pitchFamily="2" charset="77"/>
              </a:rPr>
              <a:t>Annual salary (mean): $96,820 per year</a:t>
            </a:r>
          </a:p>
          <a:p>
            <a:pPr marL="0" indent="0">
              <a:lnSpc>
                <a:spcPct val="110000"/>
              </a:lnSpc>
              <a:buNone/>
            </a:pPr>
            <a:endParaRPr lang="en-US" sz="1200" dirty="0">
              <a:solidFill>
                <a:srgbClr val="101D3F"/>
              </a:solidFill>
              <a:effectLst/>
              <a:latin typeface="Montserrat" pitchFamily="2" charset="77"/>
            </a:endParaRPr>
          </a:p>
          <a:p>
            <a:pPr marL="0" indent="0">
              <a:lnSpc>
                <a:spcPct val="110000"/>
              </a:lnSpc>
              <a:buNone/>
            </a:pPr>
            <a:r>
              <a:rPr lang="en-US" b="1" dirty="0">
                <a:solidFill>
                  <a:srgbClr val="101D3F"/>
                </a:solidFill>
                <a:effectLst/>
                <a:latin typeface="Montserrat" pitchFamily="2" charset="77"/>
              </a:rPr>
              <a:t>Water Resource Specialist</a:t>
            </a:r>
          </a:p>
          <a:p>
            <a:pPr marL="0" indent="0">
              <a:lnSpc>
                <a:spcPct val="110000"/>
              </a:lnSpc>
              <a:buNone/>
            </a:pPr>
            <a:r>
              <a:rPr lang="en-US" sz="1800" dirty="0">
                <a:solidFill>
                  <a:srgbClr val="101D3F"/>
                </a:solidFill>
                <a:effectLst/>
                <a:latin typeface="Montserrat Light" pitchFamily="2" charset="77"/>
              </a:rPr>
              <a:t>Water resource specialists perform planning and research related to water demand and conservation, groundwater management, water supply planning and other water resources tasks. They also analyze data, conduct grant management and customer support activities, and research and prepare reports.</a:t>
            </a:r>
          </a:p>
          <a:p>
            <a:pPr marL="0" indent="0">
              <a:lnSpc>
                <a:spcPct val="110000"/>
              </a:lnSpc>
              <a:buNone/>
            </a:pPr>
            <a:r>
              <a:rPr lang="en-US" sz="1800" i="1" dirty="0">
                <a:solidFill>
                  <a:srgbClr val="101D3F"/>
                </a:solidFill>
                <a:effectLst/>
                <a:latin typeface="Montserrat" pitchFamily="2" charset="77"/>
              </a:rPr>
              <a:t>Annual salary (mean): $110,000 per year</a:t>
            </a:r>
            <a:endParaRPr lang="en-US" sz="1800" dirty="0">
              <a:solidFill>
                <a:srgbClr val="101D3F"/>
              </a:solidFill>
              <a:effectLst/>
              <a:latin typeface="Montserrat" pitchFamily="2" charset="77"/>
            </a:endParaRPr>
          </a:p>
          <a:p>
            <a:endParaRPr lang="en-US" dirty="0"/>
          </a:p>
        </p:txBody>
      </p:sp>
    </p:spTree>
    <p:extLst>
      <p:ext uri="{BB962C8B-B14F-4D97-AF65-F5344CB8AC3E}">
        <p14:creationId xmlns:p14="http://schemas.microsoft.com/office/powerpoint/2010/main" val="137168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Activity Sheet</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4"/>
            <a:ext cx="4997444" cy="1959298"/>
          </a:xfrm>
        </p:spPr>
        <p:txBody>
          <a:bodyPr>
            <a:normAutofit fontScale="92500" lnSpcReduction="10000"/>
          </a:bodyPr>
          <a:lstStyle/>
          <a:p>
            <a:pPr marL="0" indent="0">
              <a:buNone/>
            </a:pPr>
            <a:r>
              <a:rPr lang="en-US" b="1" dirty="0">
                <a:effectLst/>
                <a:latin typeface="Montserrat SemiBold" pitchFamily="2" charset="77"/>
              </a:rPr>
              <a:t>Mother Earth’s Color Time: </a:t>
            </a:r>
          </a:p>
          <a:p>
            <a:pPr marL="0" indent="0">
              <a:buNone/>
            </a:pPr>
            <a:r>
              <a:rPr lang="en-US" dirty="0">
                <a:effectLst/>
                <a:latin typeface="Montserrat Light" pitchFamily="2" charset="77"/>
              </a:rPr>
              <a:t>Color the picture of the water cycle and hang your work where friends and family will see it. </a:t>
            </a:r>
          </a:p>
          <a:p>
            <a:pPr marL="0" indent="0">
              <a:buNone/>
            </a:pPr>
            <a:endParaRPr lang="en-US" dirty="0"/>
          </a:p>
        </p:txBody>
      </p:sp>
      <p:pic>
        <p:nvPicPr>
          <p:cNvPr id="5" name="Picture 4">
            <a:extLst>
              <a:ext uri="{FF2B5EF4-FFF2-40B4-BE49-F238E27FC236}">
                <a16:creationId xmlns:a16="http://schemas.microsoft.com/office/drawing/2014/main" xmlns="" id="{DBBA934D-5C05-4DA2-6BCE-32DD12974D08}"/>
              </a:ext>
            </a:extLst>
          </p:cNvPr>
          <p:cNvPicPr>
            <a:picLocks noChangeAspect="1"/>
          </p:cNvPicPr>
          <p:nvPr/>
        </p:nvPicPr>
        <p:blipFill>
          <a:blip r:embed="rId2"/>
          <a:stretch>
            <a:fillRect/>
          </a:stretch>
        </p:blipFill>
        <p:spPr>
          <a:xfrm>
            <a:off x="5971476" y="1027906"/>
            <a:ext cx="7107047" cy="8543263"/>
          </a:xfrm>
          <a:prstGeom prst="rect">
            <a:avLst/>
          </a:prstGeom>
        </p:spPr>
      </p:pic>
    </p:spTree>
    <p:extLst>
      <p:ext uri="{BB962C8B-B14F-4D97-AF65-F5344CB8AC3E}">
        <p14:creationId xmlns:p14="http://schemas.microsoft.com/office/powerpoint/2010/main" val="2930021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93D7A-3968-5FE2-1961-DFDFF445C281}"/>
              </a:ext>
            </a:extLst>
          </p:cNvPr>
          <p:cNvSpPr>
            <a:spLocks noGrp="1"/>
          </p:cNvSpPr>
          <p:nvPr>
            <p:ph type="ctrTitle"/>
          </p:nvPr>
        </p:nvSpPr>
        <p:spPr>
          <a:xfrm>
            <a:off x="5205045" y="1359877"/>
            <a:ext cx="5650523" cy="2203937"/>
          </a:xfrm>
        </p:spPr>
        <p:txBody>
          <a:bodyPr>
            <a:normAutofit/>
          </a:bodyPr>
          <a:lstStyle/>
          <a:p>
            <a:r>
              <a:rPr lang="en-US" sz="4400" b="0" dirty="0"/>
              <a:t>Lesson #3:</a:t>
            </a:r>
            <a:r>
              <a:rPr lang="en-US" sz="2000" b="0" dirty="0"/>
              <a:t/>
            </a:r>
            <a:br>
              <a:rPr lang="en-US" sz="2000" b="0" dirty="0"/>
            </a:br>
            <a:r>
              <a:rPr lang="en-US" sz="2000" b="0" dirty="0"/>
              <a:t> </a:t>
            </a:r>
            <a:r>
              <a:rPr lang="en-US" dirty="0"/>
              <a:t/>
            </a:r>
            <a:br>
              <a:rPr lang="en-US" dirty="0"/>
            </a:br>
            <a:r>
              <a:rPr lang="en-US" sz="4400" dirty="0">
                <a:solidFill>
                  <a:srgbClr val="101D3F"/>
                </a:solidFill>
                <a:effectLst/>
                <a:latin typeface="Montserrat" pitchFamily="2" charset="77"/>
              </a:rPr>
              <a:t>Role of Plants in Water Filtration</a:t>
            </a:r>
            <a:endParaRPr lang="en-US" dirty="0"/>
          </a:p>
        </p:txBody>
      </p:sp>
    </p:spTree>
    <p:extLst>
      <p:ext uri="{BB962C8B-B14F-4D97-AF65-F5344CB8AC3E}">
        <p14:creationId xmlns:p14="http://schemas.microsoft.com/office/powerpoint/2010/main" val="71690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93D7A-3968-5FE2-1961-DFDFF445C281}"/>
              </a:ext>
            </a:extLst>
          </p:cNvPr>
          <p:cNvSpPr>
            <a:spLocks noGrp="1"/>
          </p:cNvSpPr>
          <p:nvPr>
            <p:ph type="ctrTitle"/>
          </p:nvPr>
        </p:nvSpPr>
        <p:spPr>
          <a:xfrm>
            <a:off x="5240214" y="1019907"/>
            <a:ext cx="5650523" cy="2285998"/>
          </a:xfrm>
        </p:spPr>
        <p:txBody>
          <a:bodyPr>
            <a:normAutofit/>
          </a:bodyPr>
          <a:lstStyle/>
          <a:p>
            <a:r>
              <a:rPr lang="en-US" sz="4400" b="0" dirty="0"/>
              <a:t>Lesson #1:</a:t>
            </a:r>
            <a:r>
              <a:rPr lang="en-US" sz="2000" b="0" dirty="0"/>
              <a:t/>
            </a:r>
            <a:br>
              <a:rPr lang="en-US" sz="2000" b="0" dirty="0"/>
            </a:br>
            <a:r>
              <a:rPr lang="en-US" sz="2000" b="0" dirty="0"/>
              <a:t> </a:t>
            </a:r>
            <a:r>
              <a:rPr lang="en-US" dirty="0"/>
              <a:t/>
            </a:r>
            <a:br>
              <a:rPr lang="en-US" dirty="0"/>
            </a:br>
            <a:r>
              <a:rPr lang="en-US" sz="4400" dirty="0">
                <a:solidFill>
                  <a:srgbClr val="101D3F"/>
                </a:solidFill>
                <a:effectLst/>
                <a:latin typeface="Montserrat" pitchFamily="2" charset="77"/>
              </a:rPr>
              <a:t>Let’s Build a Water Pipeline</a:t>
            </a:r>
            <a:endParaRPr lang="en-US" dirty="0"/>
          </a:p>
        </p:txBody>
      </p:sp>
    </p:spTree>
    <p:extLst>
      <p:ext uri="{BB962C8B-B14F-4D97-AF65-F5344CB8AC3E}">
        <p14:creationId xmlns:p14="http://schemas.microsoft.com/office/powerpoint/2010/main" val="3619960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6279662" cy="976190"/>
          </a:xfrm>
        </p:spPr>
        <p:txBody>
          <a:bodyPr/>
          <a:lstStyle/>
          <a:p>
            <a:pPr marL="0" indent="0">
              <a:buNone/>
            </a:pPr>
            <a:r>
              <a:rPr lang="en-US" dirty="0">
                <a:solidFill>
                  <a:srgbClr val="101D3F"/>
                </a:solidFill>
                <a:effectLst/>
                <a:latin typeface="Montserrat Light" pitchFamily="2" charset="77"/>
              </a:rPr>
              <a:t>What do we know about how plants and flowers grow?</a:t>
            </a:r>
          </a:p>
          <a:p>
            <a:endParaRPr lang="en-US" dirty="0"/>
          </a:p>
        </p:txBody>
      </p:sp>
      <p:pic>
        <p:nvPicPr>
          <p:cNvPr id="5" name="Picture 4">
            <a:extLst>
              <a:ext uri="{FF2B5EF4-FFF2-40B4-BE49-F238E27FC236}">
                <a16:creationId xmlns:a16="http://schemas.microsoft.com/office/drawing/2014/main" xmlns="" id="{5376C77E-0D09-402F-CB1B-99488375912C}"/>
              </a:ext>
            </a:extLst>
          </p:cNvPr>
          <p:cNvPicPr>
            <a:picLocks noChangeAspect="1"/>
          </p:cNvPicPr>
          <p:nvPr/>
        </p:nvPicPr>
        <p:blipFill>
          <a:blip r:embed="rId2"/>
          <a:stretch>
            <a:fillRect/>
          </a:stretch>
        </p:blipFill>
        <p:spPr>
          <a:xfrm flipH="1">
            <a:off x="6096000" y="-584199"/>
            <a:ext cx="6460067" cy="9690100"/>
          </a:xfrm>
          <a:prstGeom prst="rect">
            <a:avLst/>
          </a:prstGeom>
        </p:spPr>
      </p:pic>
    </p:spTree>
    <p:extLst>
      <p:ext uri="{BB962C8B-B14F-4D97-AF65-F5344CB8AC3E}">
        <p14:creationId xmlns:p14="http://schemas.microsoft.com/office/powerpoint/2010/main" val="990091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Drawing Activity</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5644662" cy="976190"/>
          </a:xfrm>
        </p:spPr>
        <p:txBody>
          <a:bodyPr/>
          <a:lstStyle/>
          <a:p>
            <a:pPr marL="0" indent="0">
              <a:buNone/>
            </a:pPr>
            <a:r>
              <a:rPr lang="en-US" dirty="0">
                <a:solidFill>
                  <a:srgbClr val="101D3F"/>
                </a:solidFill>
                <a:latin typeface="Montserrat Light" pitchFamily="2" charset="77"/>
              </a:rPr>
              <a:t>D</a:t>
            </a:r>
            <a:r>
              <a:rPr lang="en-US" dirty="0">
                <a:solidFill>
                  <a:srgbClr val="101D3F"/>
                </a:solidFill>
                <a:effectLst/>
                <a:latin typeface="Montserrat Light" pitchFamily="2" charset="77"/>
              </a:rPr>
              <a:t>raw a picture of your favorite plant or flower.</a:t>
            </a:r>
          </a:p>
          <a:p>
            <a:endParaRPr lang="en-US" dirty="0"/>
          </a:p>
        </p:txBody>
      </p:sp>
      <p:pic>
        <p:nvPicPr>
          <p:cNvPr id="5" name="Picture 4">
            <a:extLst>
              <a:ext uri="{FF2B5EF4-FFF2-40B4-BE49-F238E27FC236}">
                <a16:creationId xmlns:a16="http://schemas.microsoft.com/office/drawing/2014/main" xmlns="" id="{5376C77E-0D09-402F-CB1B-99488375912C}"/>
              </a:ext>
            </a:extLst>
          </p:cNvPr>
          <p:cNvPicPr>
            <a:picLocks noChangeAspect="1"/>
          </p:cNvPicPr>
          <p:nvPr/>
        </p:nvPicPr>
        <p:blipFill>
          <a:blip r:embed="rId2"/>
          <a:stretch>
            <a:fillRect/>
          </a:stretch>
        </p:blipFill>
        <p:spPr>
          <a:xfrm flipH="1">
            <a:off x="6096000" y="-584199"/>
            <a:ext cx="6460067" cy="9690100"/>
          </a:xfrm>
          <a:prstGeom prst="rect">
            <a:avLst/>
          </a:prstGeom>
        </p:spPr>
      </p:pic>
    </p:spTree>
    <p:extLst>
      <p:ext uri="{BB962C8B-B14F-4D97-AF65-F5344CB8AC3E}">
        <p14:creationId xmlns:p14="http://schemas.microsoft.com/office/powerpoint/2010/main" val="273497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Hands-On Activity</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5644662" cy="976190"/>
          </a:xfrm>
        </p:spPr>
        <p:txBody>
          <a:bodyPr/>
          <a:lstStyle/>
          <a:p>
            <a:pPr marL="0" indent="0">
              <a:buNone/>
            </a:pPr>
            <a:r>
              <a:rPr lang="en-US" dirty="0">
                <a:solidFill>
                  <a:srgbClr val="101D3F"/>
                </a:solidFill>
                <a:latin typeface="Montserrat Light" pitchFamily="2" charset="77"/>
              </a:rPr>
              <a:t>Let’s do a water filtration experiment!</a:t>
            </a:r>
            <a:endParaRPr lang="en-US" dirty="0">
              <a:solidFill>
                <a:srgbClr val="101D3F"/>
              </a:solidFill>
              <a:effectLst/>
              <a:latin typeface="Montserrat Light" pitchFamily="2" charset="77"/>
            </a:endParaRPr>
          </a:p>
          <a:p>
            <a:endParaRPr lang="en-US" dirty="0"/>
          </a:p>
        </p:txBody>
      </p:sp>
      <p:pic>
        <p:nvPicPr>
          <p:cNvPr id="5" name="Picture 4">
            <a:extLst>
              <a:ext uri="{FF2B5EF4-FFF2-40B4-BE49-F238E27FC236}">
                <a16:creationId xmlns:a16="http://schemas.microsoft.com/office/drawing/2014/main" xmlns="" id="{5376C77E-0D09-402F-CB1B-99488375912C}"/>
              </a:ext>
            </a:extLst>
          </p:cNvPr>
          <p:cNvPicPr>
            <a:picLocks noChangeAspect="1"/>
          </p:cNvPicPr>
          <p:nvPr/>
        </p:nvPicPr>
        <p:blipFill>
          <a:blip r:embed="rId2"/>
          <a:stretch>
            <a:fillRect/>
          </a:stretch>
        </p:blipFill>
        <p:spPr>
          <a:xfrm flipH="1">
            <a:off x="6096000" y="-584199"/>
            <a:ext cx="6460067" cy="9690100"/>
          </a:xfrm>
          <a:prstGeom prst="rect">
            <a:avLst/>
          </a:prstGeom>
        </p:spPr>
      </p:pic>
    </p:spTree>
    <p:extLst>
      <p:ext uri="{BB962C8B-B14F-4D97-AF65-F5344CB8AC3E}">
        <p14:creationId xmlns:p14="http://schemas.microsoft.com/office/powerpoint/2010/main" val="414541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561440" y="1825624"/>
            <a:ext cx="7676662" cy="3495675"/>
          </a:xfrm>
        </p:spPr>
        <p:txBody>
          <a:bodyPr>
            <a:normAutofit/>
          </a:bodyPr>
          <a:lstStyle/>
          <a:p>
            <a:r>
              <a:rPr lang="en-US" dirty="0">
                <a:solidFill>
                  <a:srgbClr val="101D3F"/>
                </a:solidFill>
                <a:effectLst/>
              </a:rPr>
              <a:t>In what ways can plants and soil benefit drinking water quality?</a:t>
            </a:r>
          </a:p>
          <a:p>
            <a:r>
              <a:rPr lang="en-US" dirty="0">
                <a:solidFill>
                  <a:srgbClr val="101D3F"/>
                </a:solidFill>
                <a:effectLst/>
              </a:rPr>
              <a:t>Can plants and soil remove any type of impurity from water?</a:t>
            </a:r>
          </a:p>
          <a:p>
            <a:r>
              <a:rPr lang="en-US" dirty="0">
                <a:solidFill>
                  <a:srgbClr val="101D3F"/>
                </a:solidFill>
                <a:effectLst/>
              </a:rPr>
              <a:t>What is the role of rainwater moving through contaminated soil?</a:t>
            </a:r>
          </a:p>
        </p:txBody>
      </p:sp>
    </p:spTree>
    <p:extLst>
      <p:ext uri="{BB962C8B-B14F-4D97-AF65-F5344CB8AC3E}">
        <p14:creationId xmlns:p14="http://schemas.microsoft.com/office/powerpoint/2010/main" val="24900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6A791-3CB9-D098-2B96-2DFABB31A04E}"/>
              </a:ext>
            </a:extLst>
          </p:cNvPr>
          <p:cNvSpPr>
            <a:spLocks noGrp="1"/>
          </p:cNvSpPr>
          <p:nvPr>
            <p:ph type="title"/>
          </p:nvPr>
        </p:nvSpPr>
        <p:spPr>
          <a:xfrm>
            <a:off x="3694671" y="1141780"/>
            <a:ext cx="4802658" cy="795460"/>
          </a:xfrm>
        </p:spPr>
        <p:txBody>
          <a:bodyPr>
            <a:normAutofit fontScale="90000"/>
          </a:bodyPr>
          <a:lstStyle/>
          <a:p>
            <a:pPr algn="ctr"/>
            <a:r>
              <a:rPr lang="en-US" dirty="0">
                <a:solidFill>
                  <a:schemeClr val="bg1">
                    <a:alpha val="95000"/>
                  </a:schemeClr>
                </a:solidFill>
                <a:effectLst/>
                <a:latin typeface="Montserrat ExtraBold" pitchFamily="2" charset="77"/>
              </a:rPr>
              <a:t>Fun Water Fact</a:t>
            </a:r>
            <a:endParaRPr lang="en-US" dirty="0">
              <a:solidFill>
                <a:schemeClr val="bg1">
                  <a:alpha val="95000"/>
                </a:schemeClr>
              </a:solidFill>
              <a:latin typeface="Montserrat ExtraBold" pitchFamily="2" charset="77"/>
            </a:endParaRPr>
          </a:p>
        </p:txBody>
      </p:sp>
      <p:sp>
        <p:nvSpPr>
          <p:cNvPr id="4" name="TextBox 3">
            <a:extLst>
              <a:ext uri="{FF2B5EF4-FFF2-40B4-BE49-F238E27FC236}">
                <a16:creationId xmlns:a16="http://schemas.microsoft.com/office/drawing/2014/main" xmlns="" id="{B85DCEE0-381D-4C97-DF69-895BA29CA7AF}"/>
              </a:ext>
            </a:extLst>
          </p:cNvPr>
          <p:cNvSpPr txBox="1"/>
          <p:nvPr/>
        </p:nvSpPr>
        <p:spPr>
          <a:xfrm>
            <a:off x="812800" y="2108398"/>
            <a:ext cx="10477500" cy="3416320"/>
          </a:xfrm>
          <a:prstGeom prst="rect">
            <a:avLst/>
          </a:prstGeom>
          <a:noFill/>
        </p:spPr>
        <p:txBody>
          <a:bodyPr wrap="square" rtlCol="0">
            <a:spAutoFit/>
          </a:bodyPr>
          <a:lstStyle/>
          <a:p>
            <a:pPr algn="ctr">
              <a:spcAft>
                <a:spcPts val="1200"/>
              </a:spcAft>
            </a:pPr>
            <a:r>
              <a:rPr lang="en-US" sz="3600" dirty="0">
                <a:solidFill>
                  <a:schemeClr val="bg1">
                    <a:alpha val="95000"/>
                  </a:schemeClr>
                </a:solidFill>
                <a:effectLst/>
                <a:latin typeface="Montserrat Medium" pitchFamily="2" charset="77"/>
              </a:rPr>
              <a:t>Nearly 97% of the world’s water is salty or otherwise undrinkable. Another 2% is locked in ice caps and glaciers. That leaves just 1% for all of humanity’s agricultural, residential, manufacturing, community and personal needs.</a:t>
            </a:r>
          </a:p>
        </p:txBody>
      </p:sp>
    </p:spTree>
    <p:extLst>
      <p:ext uri="{BB962C8B-B14F-4D97-AF65-F5344CB8AC3E}">
        <p14:creationId xmlns:p14="http://schemas.microsoft.com/office/powerpoint/2010/main" val="3864853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3CD8E-D79B-8254-9548-47F79D13C204}"/>
              </a:ext>
            </a:extLst>
          </p:cNvPr>
          <p:cNvSpPr>
            <a:spLocks noGrp="1"/>
          </p:cNvSpPr>
          <p:nvPr>
            <p:ph type="title"/>
          </p:nvPr>
        </p:nvSpPr>
        <p:spPr>
          <a:xfrm>
            <a:off x="635000" y="276225"/>
            <a:ext cx="9908058" cy="1325563"/>
          </a:xfrm>
        </p:spPr>
        <p:txBody>
          <a:bodyPr/>
          <a:lstStyle/>
          <a:p>
            <a:r>
              <a:rPr lang="en-US" b="1" dirty="0">
                <a:effectLst/>
                <a:latin typeface="Montserrat" pitchFamily="2" charset="77"/>
              </a:rPr>
              <a:t>Water Conservation Jobs</a:t>
            </a:r>
            <a:endParaRPr lang="en-US" dirty="0"/>
          </a:p>
        </p:txBody>
      </p:sp>
      <p:sp>
        <p:nvSpPr>
          <p:cNvPr id="3" name="Content Placeholder 2">
            <a:extLst>
              <a:ext uri="{FF2B5EF4-FFF2-40B4-BE49-F238E27FC236}">
                <a16:creationId xmlns:a16="http://schemas.microsoft.com/office/drawing/2014/main" xmlns="" id="{81004E58-BCA2-1F74-D89B-F74C85EFA392}"/>
              </a:ext>
            </a:extLst>
          </p:cNvPr>
          <p:cNvSpPr>
            <a:spLocks noGrp="1"/>
          </p:cNvSpPr>
          <p:nvPr>
            <p:ph idx="1"/>
          </p:nvPr>
        </p:nvSpPr>
        <p:spPr>
          <a:xfrm>
            <a:off x="635000" y="1511300"/>
            <a:ext cx="10718800" cy="4398963"/>
          </a:xfrm>
        </p:spPr>
        <p:txBody>
          <a:bodyPr>
            <a:normAutofit fontScale="92500" lnSpcReduction="20000"/>
          </a:bodyPr>
          <a:lstStyle/>
          <a:p>
            <a:pPr marL="0" indent="0">
              <a:lnSpc>
                <a:spcPct val="120000"/>
              </a:lnSpc>
              <a:buNone/>
            </a:pPr>
            <a:r>
              <a:rPr lang="en-US" b="1" dirty="0">
                <a:solidFill>
                  <a:srgbClr val="101D3F"/>
                </a:solidFill>
                <a:effectLst/>
                <a:latin typeface="Montserrat" pitchFamily="2" charset="77"/>
              </a:rPr>
              <a:t>Farmer</a:t>
            </a:r>
          </a:p>
          <a:p>
            <a:pPr marL="0" indent="0">
              <a:lnSpc>
                <a:spcPct val="120000"/>
              </a:lnSpc>
              <a:buNone/>
            </a:pPr>
            <a:r>
              <a:rPr lang="en-US" sz="1800" dirty="0">
                <a:solidFill>
                  <a:srgbClr val="101D3F"/>
                </a:solidFill>
                <a:effectLst/>
                <a:latin typeface="Montserrat Light" pitchFamily="2" charset="77"/>
              </a:rPr>
              <a:t>Farmers oversee the growing of crops. They supervise all steps of crop production, including planting, fertilizing, watering and harvesting. They determine how to raise crops, including the amount of water needed and the most efficient way to deliver crops to the communities who use them.</a:t>
            </a:r>
          </a:p>
          <a:p>
            <a:pPr marL="0" indent="0">
              <a:lnSpc>
                <a:spcPct val="120000"/>
              </a:lnSpc>
              <a:buNone/>
            </a:pPr>
            <a:r>
              <a:rPr lang="en-US" sz="1800" i="1" dirty="0">
                <a:solidFill>
                  <a:srgbClr val="101D3F"/>
                </a:solidFill>
                <a:effectLst/>
                <a:latin typeface="Montserrat" pitchFamily="2" charset="77"/>
              </a:rPr>
              <a:t>Annual salary (mean): $73,060 per year</a:t>
            </a:r>
          </a:p>
          <a:p>
            <a:pPr marL="0" indent="0">
              <a:lnSpc>
                <a:spcPct val="120000"/>
              </a:lnSpc>
              <a:buNone/>
            </a:pPr>
            <a:endParaRPr lang="en-US" sz="1200" dirty="0">
              <a:solidFill>
                <a:srgbClr val="101D3F"/>
              </a:solidFill>
              <a:effectLst/>
              <a:latin typeface="Montserrat" pitchFamily="2" charset="77"/>
            </a:endParaRPr>
          </a:p>
          <a:p>
            <a:pPr marL="0" indent="0">
              <a:lnSpc>
                <a:spcPct val="120000"/>
              </a:lnSpc>
              <a:buNone/>
            </a:pPr>
            <a:r>
              <a:rPr lang="en-US" b="1" dirty="0">
                <a:solidFill>
                  <a:srgbClr val="101D3F"/>
                </a:solidFill>
                <a:effectLst/>
                <a:latin typeface="Montserrat" pitchFamily="2" charset="77"/>
              </a:rPr>
              <a:t>Water Treatment Operator</a:t>
            </a:r>
          </a:p>
          <a:p>
            <a:pPr marL="0" indent="0">
              <a:lnSpc>
                <a:spcPct val="120000"/>
              </a:lnSpc>
              <a:buNone/>
            </a:pPr>
            <a:r>
              <a:rPr lang="en-US" sz="1800" dirty="0">
                <a:solidFill>
                  <a:srgbClr val="101D3F"/>
                </a:solidFill>
                <a:effectLst/>
                <a:latin typeface="Montserrat Light" pitchFamily="2" charset="77"/>
              </a:rPr>
              <a:t>Water treatment operators add chemicals, such as ammonia or chlorine, to disinfect water or other liquids. They also inspect equipment on a regular basis, operate equipment to purify water and ensure safety standards are met.</a:t>
            </a:r>
          </a:p>
          <a:p>
            <a:pPr marL="0" indent="0">
              <a:lnSpc>
                <a:spcPct val="120000"/>
              </a:lnSpc>
              <a:buNone/>
            </a:pPr>
            <a:r>
              <a:rPr lang="en-US" sz="1800" i="1" dirty="0">
                <a:solidFill>
                  <a:srgbClr val="101D3F"/>
                </a:solidFill>
                <a:effectLst/>
                <a:latin typeface="Montserrat" pitchFamily="2" charset="77"/>
              </a:rPr>
              <a:t>Annual salary (mean): $47,880 per year</a:t>
            </a:r>
            <a:endParaRPr lang="en-US" sz="1800" dirty="0">
              <a:solidFill>
                <a:srgbClr val="101D3F"/>
              </a:solidFill>
              <a:effectLst/>
              <a:latin typeface="Montserrat" pitchFamily="2" charset="77"/>
            </a:endParaRPr>
          </a:p>
          <a:p>
            <a:endParaRPr lang="en-US" dirty="0"/>
          </a:p>
        </p:txBody>
      </p:sp>
    </p:spTree>
    <p:extLst>
      <p:ext uri="{BB962C8B-B14F-4D97-AF65-F5344CB8AC3E}">
        <p14:creationId xmlns:p14="http://schemas.microsoft.com/office/powerpoint/2010/main" val="104634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Activity Sheet</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4"/>
            <a:ext cx="5644662" cy="1461585"/>
          </a:xfrm>
        </p:spPr>
        <p:txBody>
          <a:bodyPr>
            <a:normAutofit/>
          </a:bodyPr>
          <a:lstStyle/>
          <a:p>
            <a:pPr marL="0" indent="0">
              <a:buNone/>
            </a:pPr>
            <a:r>
              <a:rPr lang="en-US" b="1" dirty="0">
                <a:latin typeface="Montserrat SemiBold" pitchFamily="2" charset="77"/>
              </a:rPr>
              <a:t>Circle with Sal and </a:t>
            </a:r>
            <a:r>
              <a:rPr lang="en-US" b="1" dirty="0" err="1" smtClean="0">
                <a:latin typeface="Montserrat SemiBold" pitchFamily="2" charset="77"/>
              </a:rPr>
              <a:t>Ozzy</a:t>
            </a:r>
            <a:r>
              <a:rPr lang="en-US" b="1" dirty="0" smtClean="0">
                <a:latin typeface="Montserrat SemiBold" pitchFamily="2" charset="77"/>
              </a:rPr>
              <a:t>:</a:t>
            </a:r>
            <a:endParaRPr lang="en-US" b="1" dirty="0">
              <a:latin typeface="Montserrat SemiBold" pitchFamily="2" charset="77"/>
            </a:endParaRPr>
          </a:p>
          <a:p>
            <a:pPr marL="0" indent="0">
              <a:buNone/>
            </a:pPr>
            <a:r>
              <a:rPr lang="en-US" dirty="0">
                <a:latin typeface="Montserrat Light" pitchFamily="2" charset="77"/>
              </a:rPr>
              <a:t>Circle the plants and animals in the ecosystem. </a:t>
            </a:r>
          </a:p>
          <a:p>
            <a:endParaRPr lang="en-US" dirty="0"/>
          </a:p>
        </p:txBody>
      </p:sp>
      <p:pic>
        <p:nvPicPr>
          <p:cNvPr id="5" name="Picture 4">
            <a:extLst>
              <a:ext uri="{FF2B5EF4-FFF2-40B4-BE49-F238E27FC236}">
                <a16:creationId xmlns:a16="http://schemas.microsoft.com/office/drawing/2014/main" xmlns="" id="{5376C77E-0D09-402F-CB1B-99488375912C}"/>
              </a:ext>
            </a:extLst>
          </p:cNvPr>
          <p:cNvPicPr>
            <a:picLocks noChangeAspect="1"/>
          </p:cNvPicPr>
          <p:nvPr/>
        </p:nvPicPr>
        <p:blipFill>
          <a:blip r:embed="rId2"/>
          <a:stretch>
            <a:fillRect/>
          </a:stretch>
        </p:blipFill>
        <p:spPr>
          <a:xfrm flipH="1">
            <a:off x="6096000" y="-584199"/>
            <a:ext cx="6460067" cy="9690100"/>
          </a:xfrm>
          <a:prstGeom prst="rect">
            <a:avLst/>
          </a:prstGeom>
        </p:spPr>
      </p:pic>
    </p:spTree>
    <p:extLst>
      <p:ext uri="{BB962C8B-B14F-4D97-AF65-F5344CB8AC3E}">
        <p14:creationId xmlns:p14="http://schemas.microsoft.com/office/powerpoint/2010/main" val="2302521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93D7A-3968-5FE2-1961-DFDFF445C281}"/>
              </a:ext>
            </a:extLst>
          </p:cNvPr>
          <p:cNvSpPr>
            <a:spLocks noGrp="1"/>
          </p:cNvSpPr>
          <p:nvPr>
            <p:ph type="ctrTitle"/>
          </p:nvPr>
        </p:nvSpPr>
        <p:spPr>
          <a:xfrm>
            <a:off x="5240214" y="1225063"/>
            <a:ext cx="5650523" cy="2203937"/>
          </a:xfrm>
        </p:spPr>
        <p:txBody>
          <a:bodyPr>
            <a:normAutofit/>
          </a:bodyPr>
          <a:lstStyle/>
          <a:p>
            <a:r>
              <a:rPr lang="en-US" sz="4400" b="0" dirty="0"/>
              <a:t>Lesson #4:</a:t>
            </a:r>
            <a:r>
              <a:rPr lang="en-US" sz="2000" b="0" dirty="0"/>
              <a:t/>
            </a:r>
            <a:br>
              <a:rPr lang="en-US" sz="2000" b="0" dirty="0"/>
            </a:br>
            <a:r>
              <a:rPr lang="en-US" sz="2000" b="0" dirty="0"/>
              <a:t> </a:t>
            </a:r>
            <a:r>
              <a:rPr lang="en-US" dirty="0"/>
              <a:t/>
            </a:r>
            <a:br>
              <a:rPr lang="en-US" dirty="0"/>
            </a:br>
            <a:r>
              <a:rPr lang="en-US" sz="4400" dirty="0">
                <a:solidFill>
                  <a:srgbClr val="101D3F"/>
                </a:solidFill>
                <a:effectLst/>
                <a:latin typeface="Montserrat" pitchFamily="2" charset="77"/>
              </a:rPr>
              <a:t>How to Save and Protect Water</a:t>
            </a:r>
            <a:endParaRPr lang="en-US" dirty="0"/>
          </a:p>
        </p:txBody>
      </p:sp>
    </p:spTree>
    <p:extLst>
      <p:ext uri="{BB962C8B-B14F-4D97-AF65-F5344CB8AC3E}">
        <p14:creationId xmlns:p14="http://schemas.microsoft.com/office/powerpoint/2010/main" val="2477187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5711932" cy="976190"/>
          </a:xfrm>
        </p:spPr>
        <p:txBody>
          <a:bodyPr/>
          <a:lstStyle/>
          <a:p>
            <a:pPr marL="0" indent="0">
              <a:buNone/>
            </a:pPr>
            <a:r>
              <a:rPr lang="en-US" dirty="0">
                <a:solidFill>
                  <a:srgbClr val="101D3F"/>
                </a:solidFill>
                <a:effectLst/>
                <a:latin typeface="Montserrat Light" pitchFamily="2" charset="77"/>
              </a:rPr>
              <a:t>Brainstorm different ways we use water.</a:t>
            </a:r>
          </a:p>
          <a:p>
            <a:endParaRPr lang="en-US" dirty="0"/>
          </a:p>
        </p:txBody>
      </p:sp>
      <p:pic>
        <p:nvPicPr>
          <p:cNvPr id="6" name="Picture 5">
            <a:extLst>
              <a:ext uri="{FF2B5EF4-FFF2-40B4-BE49-F238E27FC236}">
                <a16:creationId xmlns:a16="http://schemas.microsoft.com/office/drawing/2014/main" xmlns="" id="{CD682213-7368-9238-7B2F-E19C56D67EE4}"/>
              </a:ext>
            </a:extLst>
          </p:cNvPr>
          <p:cNvPicPr>
            <a:picLocks noChangeAspect="1"/>
          </p:cNvPicPr>
          <p:nvPr/>
        </p:nvPicPr>
        <p:blipFill rotWithShape="1">
          <a:blip r:embed="rId2"/>
          <a:srcRect l="24074" t="17592" r="23703" b="16666"/>
          <a:stretch/>
        </p:blipFill>
        <p:spPr>
          <a:xfrm>
            <a:off x="7899400" y="1193800"/>
            <a:ext cx="3318470" cy="4177506"/>
          </a:xfrm>
          <a:prstGeom prst="rect">
            <a:avLst/>
          </a:prstGeom>
        </p:spPr>
      </p:pic>
    </p:spTree>
    <p:extLst>
      <p:ext uri="{BB962C8B-B14F-4D97-AF65-F5344CB8AC3E}">
        <p14:creationId xmlns:p14="http://schemas.microsoft.com/office/powerpoint/2010/main" val="2401890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CC037-ACFF-A13E-019B-2815B4CE511B}"/>
              </a:ext>
            </a:extLst>
          </p:cNvPr>
          <p:cNvSpPr>
            <a:spLocks noGrp="1"/>
          </p:cNvSpPr>
          <p:nvPr>
            <p:ph type="title"/>
          </p:nvPr>
        </p:nvSpPr>
        <p:spPr/>
        <p:txBody>
          <a:bodyPr/>
          <a:lstStyle/>
          <a:p>
            <a:r>
              <a:rPr lang="en-US" dirty="0"/>
              <a:t>Hands-On Activity</a:t>
            </a:r>
          </a:p>
        </p:txBody>
      </p:sp>
      <p:sp>
        <p:nvSpPr>
          <p:cNvPr id="3" name="Content Placeholder 2">
            <a:extLst>
              <a:ext uri="{FF2B5EF4-FFF2-40B4-BE49-F238E27FC236}">
                <a16:creationId xmlns:a16="http://schemas.microsoft.com/office/drawing/2014/main" xmlns="" id="{45D85494-DA67-45DE-EF21-FDC6BEE0C1CF}"/>
              </a:ext>
            </a:extLst>
          </p:cNvPr>
          <p:cNvSpPr>
            <a:spLocks noGrp="1"/>
          </p:cNvSpPr>
          <p:nvPr>
            <p:ph idx="1"/>
          </p:nvPr>
        </p:nvSpPr>
        <p:spPr>
          <a:xfrm>
            <a:off x="2158536" y="1825625"/>
            <a:ext cx="5897444" cy="4351338"/>
          </a:xfrm>
        </p:spPr>
        <p:txBody>
          <a:bodyPr/>
          <a:lstStyle/>
          <a:p>
            <a:pPr marL="0" indent="0">
              <a:buNone/>
            </a:pPr>
            <a:r>
              <a:rPr lang="en-US" dirty="0"/>
              <a:t>Let’s make a water saving plan!</a:t>
            </a:r>
          </a:p>
        </p:txBody>
      </p:sp>
      <p:pic>
        <p:nvPicPr>
          <p:cNvPr id="4" name="Picture 3">
            <a:extLst>
              <a:ext uri="{FF2B5EF4-FFF2-40B4-BE49-F238E27FC236}">
                <a16:creationId xmlns:a16="http://schemas.microsoft.com/office/drawing/2014/main" xmlns="" id="{FF71F4C3-2593-8D04-DCB1-68B831DF39A7}"/>
              </a:ext>
            </a:extLst>
          </p:cNvPr>
          <p:cNvPicPr>
            <a:picLocks noChangeAspect="1"/>
          </p:cNvPicPr>
          <p:nvPr/>
        </p:nvPicPr>
        <p:blipFill rotWithShape="1">
          <a:blip r:embed="rId2"/>
          <a:srcRect l="24074" t="17592" r="23703" b="16666"/>
          <a:stretch/>
        </p:blipFill>
        <p:spPr>
          <a:xfrm>
            <a:off x="7899400" y="1193800"/>
            <a:ext cx="3318470" cy="4177506"/>
          </a:xfrm>
          <a:prstGeom prst="rect">
            <a:avLst/>
          </a:prstGeom>
        </p:spPr>
      </p:pic>
    </p:spTree>
    <p:extLst>
      <p:ext uri="{BB962C8B-B14F-4D97-AF65-F5344CB8AC3E}">
        <p14:creationId xmlns:p14="http://schemas.microsoft.com/office/powerpoint/2010/main" val="38039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2051538" y="1825625"/>
            <a:ext cx="7473462" cy="976190"/>
          </a:xfrm>
        </p:spPr>
        <p:txBody>
          <a:bodyPr/>
          <a:lstStyle/>
          <a:p>
            <a:pPr marL="0" indent="0">
              <a:buNone/>
            </a:pPr>
            <a:r>
              <a:rPr lang="en-US" dirty="0">
                <a:solidFill>
                  <a:srgbClr val="101D3F"/>
                </a:solidFill>
                <a:effectLst/>
                <a:latin typeface="Montserrat Light" pitchFamily="2" charset="77"/>
              </a:rPr>
              <a:t>How does water from rivers or lakes get to your home?</a:t>
            </a:r>
          </a:p>
          <a:p>
            <a:pPr marL="0" indent="0">
              <a:buNone/>
            </a:pPr>
            <a:endParaRPr lang="en-US" dirty="0"/>
          </a:p>
        </p:txBody>
      </p:sp>
      <p:pic>
        <p:nvPicPr>
          <p:cNvPr id="9" name="Picture 8">
            <a:extLst>
              <a:ext uri="{FF2B5EF4-FFF2-40B4-BE49-F238E27FC236}">
                <a16:creationId xmlns:a16="http://schemas.microsoft.com/office/drawing/2014/main" xmlns="" id="{D1621C2C-3EF8-C84A-8B01-70184AE8AB21}"/>
              </a:ext>
            </a:extLst>
          </p:cNvPr>
          <p:cNvPicPr>
            <a:picLocks noChangeAspect="1"/>
          </p:cNvPicPr>
          <p:nvPr/>
        </p:nvPicPr>
        <p:blipFill rotWithShape="1">
          <a:blip r:embed="rId2"/>
          <a:srcRect l="31263" t="26053" r="32373" b="23103"/>
          <a:stretch/>
        </p:blipFill>
        <p:spPr>
          <a:xfrm>
            <a:off x="8225203" y="3660287"/>
            <a:ext cx="1441939" cy="2016126"/>
          </a:xfrm>
          <a:prstGeom prst="rect">
            <a:avLst/>
          </a:prstGeom>
        </p:spPr>
      </p:pic>
      <p:pic>
        <p:nvPicPr>
          <p:cNvPr id="11" name="Picture 10">
            <a:extLst>
              <a:ext uri="{FF2B5EF4-FFF2-40B4-BE49-F238E27FC236}">
                <a16:creationId xmlns:a16="http://schemas.microsoft.com/office/drawing/2014/main" xmlns="" id="{FDF0B9F7-C3AF-A1A6-3D35-5C938EFC47CA}"/>
              </a:ext>
            </a:extLst>
          </p:cNvPr>
          <p:cNvPicPr>
            <a:picLocks noChangeAspect="1"/>
          </p:cNvPicPr>
          <p:nvPr/>
        </p:nvPicPr>
        <p:blipFill rotWithShape="1">
          <a:blip r:embed="rId3"/>
          <a:srcRect l="32224" t="24618" r="31412" b="24538"/>
          <a:stretch/>
        </p:blipFill>
        <p:spPr>
          <a:xfrm>
            <a:off x="9911861" y="2801815"/>
            <a:ext cx="1441939" cy="2016126"/>
          </a:xfrm>
          <a:prstGeom prst="rect">
            <a:avLst/>
          </a:prstGeom>
        </p:spPr>
      </p:pic>
    </p:spTree>
    <p:extLst>
      <p:ext uri="{BB962C8B-B14F-4D97-AF65-F5344CB8AC3E}">
        <p14:creationId xmlns:p14="http://schemas.microsoft.com/office/powerpoint/2010/main" val="4046345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p:txBody>
          <a:bodyPr/>
          <a:lstStyle/>
          <a:p>
            <a:r>
              <a:rPr lang="en-US" dirty="0"/>
              <a:t>Let’s Discuss!</a:t>
            </a:r>
          </a:p>
        </p:txBody>
      </p:sp>
      <p:sp>
        <p:nvSpPr>
          <p:cNvPr id="7" name="Content Placeholder 2">
            <a:extLst>
              <a:ext uri="{FF2B5EF4-FFF2-40B4-BE49-F238E27FC236}">
                <a16:creationId xmlns:a16="http://schemas.microsoft.com/office/drawing/2014/main" xmlns="" id="{B12654E1-BAA0-7F00-E4CE-8345A4346F73}"/>
              </a:ext>
            </a:extLst>
          </p:cNvPr>
          <p:cNvSpPr>
            <a:spLocks noGrp="1"/>
          </p:cNvSpPr>
          <p:nvPr>
            <p:ph idx="1"/>
          </p:nvPr>
        </p:nvSpPr>
        <p:spPr>
          <a:xfrm>
            <a:off x="2561440" y="1825624"/>
            <a:ext cx="7676662" cy="3495675"/>
          </a:xfrm>
        </p:spPr>
        <p:txBody>
          <a:bodyPr>
            <a:normAutofit/>
          </a:bodyPr>
          <a:lstStyle/>
          <a:p>
            <a:r>
              <a:rPr lang="en-US" dirty="0">
                <a:solidFill>
                  <a:srgbClr val="101D3F"/>
                </a:solidFill>
                <a:effectLst/>
              </a:rPr>
              <a:t>How can our class save water around the school?</a:t>
            </a:r>
          </a:p>
          <a:p>
            <a:r>
              <a:rPr lang="en-US" dirty="0">
                <a:solidFill>
                  <a:srgbClr val="101D3F"/>
                </a:solidFill>
                <a:effectLst/>
              </a:rPr>
              <a:t>What items in the school can be recycled?</a:t>
            </a:r>
          </a:p>
        </p:txBody>
      </p:sp>
    </p:spTree>
    <p:extLst>
      <p:ext uri="{BB962C8B-B14F-4D97-AF65-F5344CB8AC3E}">
        <p14:creationId xmlns:p14="http://schemas.microsoft.com/office/powerpoint/2010/main" val="3893591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6A791-3CB9-D098-2B96-2DFABB31A04E}"/>
              </a:ext>
            </a:extLst>
          </p:cNvPr>
          <p:cNvSpPr>
            <a:spLocks noGrp="1"/>
          </p:cNvSpPr>
          <p:nvPr>
            <p:ph type="title"/>
          </p:nvPr>
        </p:nvSpPr>
        <p:spPr>
          <a:xfrm>
            <a:off x="3694671" y="1344980"/>
            <a:ext cx="4802658" cy="795460"/>
          </a:xfrm>
        </p:spPr>
        <p:txBody>
          <a:bodyPr>
            <a:normAutofit fontScale="90000"/>
          </a:bodyPr>
          <a:lstStyle/>
          <a:p>
            <a:pPr algn="ctr"/>
            <a:r>
              <a:rPr lang="en-US" dirty="0">
                <a:solidFill>
                  <a:schemeClr val="bg1">
                    <a:alpha val="95000"/>
                  </a:schemeClr>
                </a:solidFill>
                <a:effectLst/>
                <a:latin typeface="Montserrat ExtraBold" pitchFamily="2" charset="77"/>
              </a:rPr>
              <a:t>Fun Water Fact</a:t>
            </a:r>
            <a:endParaRPr lang="en-US" dirty="0">
              <a:solidFill>
                <a:schemeClr val="bg1">
                  <a:alpha val="95000"/>
                </a:schemeClr>
              </a:solidFill>
              <a:latin typeface="Montserrat ExtraBold" pitchFamily="2" charset="77"/>
            </a:endParaRPr>
          </a:p>
        </p:txBody>
      </p:sp>
      <p:sp>
        <p:nvSpPr>
          <p:cNvPr id="4" name="TextBox 3">
            <a:extLst>
              <a:ext uri="{FF2B5EF4-FFF2-40B4-BE49-F238E27FC236}">
                <a16:creationId xmlns:a16="http://schemas.microsoft.com/office/drawing/2014/main" xmlns="" id="{B85DCEE0-381D-4C97-DF69-895BA29CA7AF}"/>
              </a:ext>
            </a:extLst>
          </p:cNvPr>
          <p:cNvSpPr txBox="1"/>
          <p:nvPr/>
        </p:nvSpPr>
        <p:spPr>
          <a:xfrm>
            <a:off x="1394883" y="2311598"/>
            <a:ext cx="9402233" cy="3570208"/>
          </a:xfrm>
          <a:prstGeom prst="rect">
            <a:avLst/>
          </a:prstGeom>
          <a:noFill/>
        </p:spPr>
        <p:txBody>
          <a:bodyPr wrap="square" rtlCol="0">
            <a:spAutoFit/>
          </a:bodyPr>
          <a:lstStyle/>
          <a:p>
            <a:pPr algn="ctr">
              <a:spcAft>
                <a:spcPts val="1200"/>
              </a:spcAft>
            </a:pPr>
            <a:r>
              <a:rPr lang="en-US" sz="3600" dirty="0">
                <a:solidFill>
                  <a:schemeClr val="bg1">
                    <a:alpha val="95000"/>
                  </a:schemeClr>
                </a:solidFill>
                <a:effectLst/>
                <a:latin typeface="Montserrat Medium" pitchFamily="2" charset="77"/>
              </a:rPr>
              <a:t>Water is part of a deeply interconnected system. What we pour on the ground ends up in our water, and what we spew into the sky ends up in our water.</a:t>
            </a:r>
          </a:p>
          <a:p>
            <a:pPr algn="ctr">
              <a:spcAft>
                <a:spcPts val="1200"/>
              </a:spcAft>
            </a:pPr>
            <a:endParaRPr lang="en-US" sz="3600" dirty="0">
              <a:solidFill>
                <a:schemeClr val="bg1">
                  <a:alpha val="95000"/>
                </a:schemeClr>
              </a:solidFill>
              <a:effectLst/>
              <a:latin typeface="Montserrat Medium" pitchFamily="2" charset="77"/>
            </a:endParaRPr>
          </a:p>
        </p:txBody>
      </p:sp>
    </p:spTree>
    <p:extLst>
      <p:ext uri="{BB962C8B-B14F-4D97-AF65-F5344CB8AC3E}">
        <p14:creationId xmlns:p14="http://schemas.microsoft.com/office/powerpoint/2010/main" val="1871072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3CD8E-D79B-8254-9548-47F79D13C204}"/>
              </a:ext>
            </a:extLst>
          </p:cNvPr>
          <p:cNvSpPr>
            <a:spLocks noGrp="1"/>
          </p:cNvSpPr>
          <p:nvPr>
            <p:ph type="title"/>
          </p:nvPr>
        </p:nvSpPr>
        <p:spPr>
          <a:xfrm>
            <a:off x="635000" y="259291"/>
            <a:ext cx="9908058" cy="1325563"/>
          </a:xfrm>
        </p:spPr>
        <p:txBody>
          <a:bodyPr/>
          <a:lstStyle/>
          <a:p>
            <a:r>
              <a:rPr lang="en-US" b="1" dirty="0">
                <a:effectLst/>
                <a:latin typeface="Montserrat" pitchFamily="2" charset="77"/>
              </a:rPr>
              <a:t>Water Conservation Jobs</a:t>
            </a:r>
            <a:endParaRPr lang="en-US" dirty="0"/>
          </a:p>
        </p:txBody>
      </p:sp>
      <p:sp>
        <p:nvSpPr>
          <p:cNvPr id="3" name="Content Placeholder 2">
            <a:extLst>
              <a:ext uri="{FF2B5EF4-FFF2-40B4-BE49-F238E27FC236}">
                <a16:creationId xmlns:a16="http://schemas.microsoft.com/office/drawing/2014/main" xmlns="" id="{81004E58-BCA2-1F74-D89B-F74C85EFA392}"/>
              </a:ext>
            </a:extLst>
          </p:cNvPr>
          <p:cNvSpPr>
            <a:spLocks noGrp="1"/>
          </p:cNvSpPr>
          <p:nvPr>
            <p:ph idx="1"/>
          </p:nvPr>
        </p:nvSpPr>
        <p:spPr>
          <a:xfrm>
            <a:off x="635000" y="1481667"/>
            <a:ext cx="10718800" cy="4487863"/>
          </a:xfrm>
        </p:spPr>
        <p:txBody>
          <a:bodyPr>
            <a:normAutofit fontScale="92500" lnSpcReduction="20000"/>
          </a:bodyPr>
          <a:lstStyle/>
          <a:p>
            <a:pPr marL="0" indent="0">
              <a:lnSpc>
                <a:spcPct val="120000"/>
              </a:lnSpc>
              <a:buNone/>
            </a:pPr>
            <a:r>
              <a:rPr lang="en-US" b="1" dirty="0">
                <a:solidFill>
                  <a:srgbClr val="101D3F"/>
                </a:solidFill>
                <a:effectLst/>
                <a:latin typeface="Montserrat" pitchFamily="2" charset="77"/>
              </a:rPr>
              <a:t>Industrial Engineer</a:t>
            </a:r>
          </a:p>
          <a:p>
            <a:pPr marL="0" indent="0">
              <a:lnSpc>
                <a:spcPct val="120000"/>
              </a:lnSpc>
              <a:buNone/>
            </a:pPr>
            <a:r>
              <a:rPr lang="en-US" sz="1800" dirty="0">
                <a:solidFill>
                  <a:srgbClr val="101D3F"/>
                </a:solidFill>
                <a:effectLst/>
                <a:latin typeface="Montserrat Light" pitchFamily="2" charset="77"/>
              </a:rPr>
              <a:t>Industrial engineers are involved with improving industrial practices and increasing efficiency. They devise ways to use less water more efficiently. They may design systems that contain or cleanse water that has become contaminated through industrial processes.</a:t>
            </a:r>
          </a:p>
          <a:p>
            <a:pPr marL="0" indent="0">
              <a:lnSpc>
                <a:spcPct val="120000"/>
              </a:lnSpc>
              <a:buNone/>
            </a:pPr>
            <a:r>
              <a:rPr lang="en-US" sz="1800" i="1" dirty="0">
                <a:solidFill>
                  <a:srgbClr val="101D3F"/>
                </a:solidFill>
                <a:effectLst/>
                <a:latin typeface="Montserrat" pitchFamily="2" charset="77"/>
              </a:rPr>
              <a:t>Annual salary (mean): $95,300 per year</a:t>
            </a:r>
          </a:p>
          <a:p>
            <a:pPr marL="0" indent="0">
              <a:lnSpc>
                <a:spcPct val="120000"/>
              </a:lnSpc>
              <a:buNone/>
            </a:pPr>
            <a:endParaRPr lang="en-US" sz="400" dirty="0">
              <a:solidFill>
                <a:srgbClr val="101D3F"/>
              </a:solidFill>
              <a:effectLst/>
              <a:latin typeface="Montserrat" pitchFamily="2" charset="77"/>
            </a:endParaRPr>
          </a:p>
          <a:p>
            <a:pPr marL="0" indent="0">
              <a:lnSpc>
                <a:spcPct val="120000"/>
              </a:lnSpc>
              <a:buNone/>
            </a:pPr>
            <a:r>
              <a:rPr lang="en-US" b="1" dirty="0">
                <a:solidFill>
                  <a:srgbClr val="101D3F"/>
                </a:solidFill>
                <a:effectLst/>
                <a:latin typeface="Montserrat" pitchFamily="2" charset="77"/>
              </a:rPr>
              <a:t>Water Conservation Specialist</a:t>
            </a:r>
          </a:p>
          <a:p>
            <a:pPr marL="0" indent="0">
              <a:lnSpc>
                <a:spcPct val="120000"/>
              </a:lnSpc>
              <a:buNone/>
            </a:pPr>
            <a:r>
              <a:rPr lang="en-US" sz="1800" dirty="0">
                <a:solidFill>
                  <a:srgbClr val="101D3F"/>
                </a:solidFill>
                <a:effectLst/>
                <a:latin typeface="Montserrat Light" pitchFamily="2" charset="77"/>
              </a:rPr>
              <a:t>Water conservation specialists assist in the development, implementation and monitoring of conservation programs, serve as technical experts on water efficiency issues, evaluate opportunities for public involvement and community networks, research water conservation programs and techniques, and prepare recommendations for overall program objectives and goals.</a:t>
            </a:r>
          </a:p>
          <a:p>
            <a:pPr marL="0" indent="0">
              <a:lnSpc>
                <a:spcPct val="120000"/>
              </a:lnSpc>
              <a:buNone/>
            </a:pPr>
            <a:r>
              <a:rPr lang="en-US" sz="1800" i="1" dirty="0">
                <a:solidFill>
                  <a:srgbClr val="101D3F"/>
                </a:solidFill>
                <a:effectLst/>
                <a:latin typeface="Montserrat" pitchFamily="2" charset="77"/>
              </a:rPr>
              <a:t>Annual salary (mean): $58,000 per year</a:t>
            </a:r>
            <a:endParaRPr lang="en-US" sz="1800" dirty="0">
              <a:solidFill>
                <a:srgbClr val="101D3F"/>
              </a:solidFill>
              <a:effectLst/>
              <a:latin typeface="Montserrat" pitchFamily="2" charset="77"/>
            </a:endParaRPr>
          </a:p>
        </p:txBody>
      </p:sp>
    </p:spTree>
    <p:extLst>
      <p:ext uri="{BB962C8B-B14F-4D97-AF65-F5344CB8AC3E}">
        <p14:creationId xmlns:p14="http://schemas.microsoft.com/office/powerpoint/2010/main" val="4135671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CC037-ACFF-A13E-019B-2815B4CE511B}"/>
              </a:ext>
            </a:extLst>
          </p:cNvPr>
          <p:cNvSpPr>
            <a:spLocks noGrp="1"/>
          </p:cNvSpPr>
          <p:nvPr>
            <p:ph type="title"/>
          </p:nvPr>
        </p:nvSpPr>
        <p:spPr/>
        <p:txBody>
          <a:bodyPr/>
          <a:lstStyle/>
          <a:p>
            <a:r>
              <a:rPr lang="en-US" dirty="0"/>
              <a:t>Activity Sheet</a:t>
            </a:r>
          </a:p>
        </p:txBody>
      </p:sp>
      <p:sp>
        <p:nvSpPr>
          <p:cNvPr id="3" name="Content Placeholder 2">
            <a:extLst>
              <a:ext uri="{FF2B5EF4-FFF2-40B4-BE49-F238E27FC236}">
                <a16:creationId xmlns:a16="http://schemas.microsoft.com/office/drawing/2014/main" xmlns="" id="{45D85494-DA67-45DE-EF21-FDC6BEE0C1CF}"/>
              </a:ext>
            </a:extLst>
          </p:cNvPr>
          <p:cNvSpPr>
            <a:spLocks noGrp="1"/>
          </p:cNvSpPr>
          <p:nvPr>
            <p:ph idx="1"/>
          </p:nvPr>
        </p:nvSpPr>
        <p:spPr>
          <a:xfrm>
            <a:off x="2158536" y="1825625"/>
            <a:ext cx="5897444" cy="4351338"/>
          </a:xfrm>
        </p:spPr>
        <p:txBody>
          <a:bodyPr/>
          <a:lstStyle/>
          <a:p>
            <a:pPr marL="0" indent="0">
              <a:buNone/>
            </a:pPr>
            <a:r>
              <a:rPr lang="en-US" b="1" dirty="0">
                <a:latin typeface="Montserrat SemiBold" pitchFamily="2" charset="77"/>
              </a:rPr>
              <a:t>Save Water with Anna Robic: </a:t>
            </a:r>
          </a:p>
          <a:p>
            <a:pPr marL="0" indent="0">
              <a:buNone/>
            </a:pPr>
            <a:r>
              <a:rPr lang="en-US" dirty="0">
                <a:latin typeface="Montserrat Light" pitchFamily="2" charset="77"/>
              </a:rPr>
              <a:t>Name one way to save water indoors and one way outdoors. Draw a picture of each. </a:t>
            </a:r>
          </a:p>
        </p:txBody>
      </p:sp>
      <p:pic>
        <p:nvPicPr>
          <p:cNvPr id="4" name="Picture 3">
            <a:extLst>
              <a:ext uri="{FF2B5EF4-FFF2-40B4-BE49-F238E27FC236}">
                <a16:creationId xmlns:a16="http://schemas.microsoft.com/office/drawing/2014/main" xmlns="" id="{FF71F4C3-2593-8D04-DCB1-68B831DF39A7}"/>
              </a:ext>
            </a:extLst>
          </p:cNvPr>
          <p:cNvPicPr>
            <a:picLocks noChangeAspect="1"/>
          </p:cNvPicPr>
          <p:nvPr/>
        </p:nvPicPr>
        <p:blipFill rotWithShape="1">
          <a:blip r:embed="rId2"/>
          <a:srcRect l="24074" t="17592" r="23703" b="16666"/>
          <a:stretch/>
        </p:blipFill>
        <p:spPr>
          <a:xfrm>
            <a:off x="7899400" y="1193800"/>
            <a:ext cx="3318470" cy="4177506"/>
          </a:xfrm>
          <a:prstGeom prst="rect">
            <a:avLst/>
          </a:prstGeom>
        </p:spPr>
      </p:pic>
    </p:spTree>
    <p:extLst>
      <p:ext uri="{BB962C8B-B14F-4D97-AF65-F5344CB8AC3E}">
        <p14:creationId xmlns:p14="http://schemas.microsoft.com/office/powerpoint/2010/main" val="439361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93D7A-3968-5FE2-1961-DFDFF445C281}"/>
              </a:ext>
            </a:extLst>
          </p:cNvPr>
          <p:cNvSpPr>
            <a:spLocks noGrp="1"/>
          </p:cNvSpPr>
          <p:nvPr>
            <p:ph type="ctrTitle"/>
          </p:nvPr>
        </p:nvSpPr>
        <p:spPr>
          <a:xfrm>
            <a:off x="5240214" y="1113692"/>
            <a:ext cx="5650523" cy="2203937"/>
          </a:xfrm>
        </p:spPr>
        <p:txBody>
          <a:bodyPr>
            <a:normAutofit fontScale="90000"/>
          </a:bodyPr>
          <a:lstStyle/>
          <a:p>
            <a:r>
              <a:rPr lang="en-US" sz="4400" b="0" dirty="0"/>
              <a:t>Lesson #5:</a:t>
            </a:r>
            <a:r>
              <a:rPr lang="en-US" sz="2000" b="0" dirty="0"/>
              <a:t/>
            </a:r>
            <a:br>
              <a:rPr lang="en-US" sz="2000" b="0" dirty="0"/>
            </a:br>
            <a:r>
              <a:rPr lang="en-US" sz="2000" b="0" dirty="0"/>
              <a:t> </a:t>
            </a:r>
            <a:r>
              <a:rPr lang="en-US" dirty="0"/>
              <a:t/>
            </a:r>
            <a:br>
              <a:rPr lang="en-US" dirty="0"/>
            </a:br>
            <a:r>
              <a:rPr lang="en-US" sz="4400" dirty="0">
                <a:solidFill>
                  <a:srgbClr val="101D3F"/>
                </a:solidFill>
                <a:effectLst/>
                <a:latin typeface="Montserrat" pitchFamily="2" charset="77"/>
              </a:rPr>
              <a:t>How to Save Water Commercials</a:t>
            </a:r>
            <a:endParaRPr lang="en-US" dirty="0"/>
          </a:p>
        </p:txBody>
      </p:sp>
    </p:spTree>
    <p:extLst>
      <p:ext uri="{BB962C8B-B14F-4D97-AF65-F5344CB8AC3E}">
        <p14:creationId xmlns:p14="http://schemas.microsoft.com/office/powerpoint/2010/main" val="1857863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a:xfrm>
            <a:off x="3115733" y="365125"/>
            <a:ext cx="8051800" cy="1325563"/>
          </a:xfrm>
        </p:spPr>
        <p:txBody>
          <a:bodyPr/>
          <a:lstStyle/>
          <a:p>
            <a:r>
              <a:rPr lang="en-US" dirty="0"/>
              <a:t>Let’s Discuss!</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3592471" y="1825625"/>
            <a:ext cx="6728396" cy="976190"/>
          </a:xfrm>
        </p:spPr>
        <p:txBody>
          <a:bodyPr/>
          <a:lstStyle/>
          <a:p>
            <a:pPr marL="0" indent="0">
              <a:buNone/>
            </a:pPr>
            <a:r>
              <a:rPr lang="en-US" dirty="0">
                <a:solidFill>
                  <a:srgbClr val="101D3F"/>
                </a:solidFill>
                <a:effectLst/>
                <a:latin typeface="Montserrat Light" pitchFamily="2" charset="77"/>
              </a:rPr>
              <a:t>What are your favorite commercials? Why?</a:t>
            </a:r>
          </a:p>
          <a:p>
            <a:endParaRPr lang="en-US" dirty="0"/>
          </a:p>
        </p:txBody>
      </p:sp>
      <p:pic>
        <p:nvPicPr>
          <p:cNvPr id="5" name="Picture 4">
            <a:extLst>
              <a:ext uri="{FF2B5EF4-FFF2-40B4-BE49-F238E27FC236}">
                <a16:creationId xmlns:a16="http://schemas.microsoft.com/office/drawing/2014/main" xmlns="" id="{B32CED77-12AE-97DC-C932-37D193E2DF00}"/>
              </a:ext>
            </a:extLst>
          </p:cNvPr>
          <p:cNvPicPr>
            <a:picLocks noChangeAspect="1"/>
          </p:cNvPicPr>
          <p:nvPr/>
        </p:nvPicPr>
        <p:blipFill>
          <a:blip r:embed="rId2"/>
          <a:stretch>
            <a:fillRect/>
          </a:stretch>
        </p:blipFill>
        <p:spPr>
          <a:xfrm rot="20593951">
            <a:off x="237065" y="1024464"/>
            <a:ext cx="3499555" cy="5249333"/>
          </a:xfrm>
          <a:prstGeom prst="rect">
            <a:avLst/>
          </a:prstGeom>
        </p:spPr>
      </p:pic>
    </p:spTree>
    <p:extLst>
      <p:ext uri="{BB962C8B-B14F-4D97-AF65-F5344CB8AC3E}">
        <p14:creationId xmlns:p14="http://schemas.microsoft.com/office/powerpoint/2010/main" val="4019870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EFFF1-FB1F-EA4D-5FB0-AE126C4BDD92}"/>
              </a:ext>
            </a:extLst>
          </p:cNvPr>
          <p:cNvSpPr>
            <a:spLocks noGrp="1"/>
          </p:cNvSpPr>
          <p:nvPr>
            <p:ph type="title"/>
          </p:nvPr>
        </p:nvSpPr>
        <p:spPr/>
        <p:txBody>
          <a:bodyPr/>
          <a:lstStyle/>
          <a:p>
            <a:r>
              <a:rPr lang="en-US" dirty="0"/>
              <a:t>Example Commercials</a:t>
            </a:r>
          </a:p>
        </p:txBody>
      </p:sp>
      <p:pic>
        <p:nvPicPr>
          <p:cNvPr id="4" name="Online Media 3" descr="11 Awesome Kid-friendly commercials that aired in 2016">
            <a:hlinkClick r:id="" action="ppaction://media"/>
            <a:extLst>
              <a:ext uri="{FF2B5EF4-FFF2-40B4-BE49-F238E27FC236}">
                <a16:creationId xmlns:a16="http://schemas.microsoft.com/office/drawing/2014/main" xmlns="" id="{09CB5893-3E7B-1EC2-688A-348348E568CC}"/>
              </a:ext>
            </a:extLst>
          </p:cNvPr>
          <p:cNvPicPr>
            <a:picLocks noRot="1" noChangeAspect="1"/>
          </p:cNvPicPr>
          <p:nvPr>
            <a:videoFile r:link="rId1"/>
          </p:nvPr>
        </p:nvPicPr>
        <p:blipFill>
          <a:blip r:embed="rId3"/>
          <a:stretch>
            <a:fillRect/>
          </a:stretch>
        </p:blipFill>
        <p:spPr>
          <a:xfrm>
            <a:off x="2969064" y="1614170"/>
            <a:ext cx="7002896" cy="3956636"/>
          </a:xfrm>
          <a:prstGeom prst="rect">
            <a:avLst/>
          </a:prstGeom>
        </p:spPr>
      </p:pic>
    </p:spTree>
    <p:extLst>
      <p:ext uri="{BB962C8B-B14F-4D97-AF65-F5344CB8AC3E}">
        <p14:creationId xmlns:p14="http://schemas.microsoft.com/office/powerpoint/2010/main" val="325396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ED69C-5FC1-0501-CE65-C036AD1973DA}"/>
              </a:ext>
            </a:extLst>
          </p:cNvPr>
          <p:cNvSpPr>
            <a:spLocks noGrp="1"/>
          </p:cNvSpPr>
          <p:nvPr>
            <p:ph type="title"/>
          </p:nvPr>
        </p:nvSpPr>
        <p:spPr>
          <a:xfrm>
            <a:off x="3088275" y="365125"/>
            <a:ext cx="6055725" cy="1325563"/>
          </a:xfrm>
        </p:spPr>
        <p:txBody>
          <a:bodyPr/>
          <a:lstStyle/>
          <a:p>
            <a:r>
              <a:rPr lang="en-US" dirty="0"/>
              <a:t>Persuade</a:t>
            </a:r>
          </a:p>
        </p:txBody>
      </p:sp>
      <p:sp>
        <p:nvSpPr>
          <p:cNvPr id="3" name="Content Placeholder 2">
            <a:extLst>
              <a:ext uri="{FF2B5EF4-FFF2-40B4-BE49-F238E27FC236}">
                <a16:creationId xmlns:a16="http://schemas.microsoft.com/office/drawing/2014/main" xmlns="" id="{0F380C65-48A6-A59C-E6AF-A93854EA3AD7}"/>
              </a:ext>
            </a:extLst>
          </p:cNvPr>
          <p:cNvSpPr>
            <a:spLocks noGrp="1"/>
          </p:cNvSpPr>
          <p:nvPr>
            <p:ph idx="1"/>
          </p:nvPr>
        </p:nvSpPr>
        <p:spPr>
          <a:xfrm>
            <a:off x="3945465" y="1825625"/>
            <a:ext cx="6578921" cy="4351338"/>
          </a:xfrm>
        </p:spPr>
        <p:txBody>
          <a:bodyPr>
            <a:normAutofit/>
          </a:bodyPr>
          <a:lstStyle/>
          <a:p>
            <a:pPr marL="514350" indent="-514350">
              <a:buFont typeface="+mj-lt"/>
              <a:buAutoNum type="arabicPeriod"/>
            </a:pPr>
            <a:r>
              <a:rPr lang="en-US" dirty="0"/>
              <a:t>to move by argument, entreaty or expostulation to a belief, position or course of action</a:t>
            </a:r>
          </a:p>
          <a:p>
            <a:pPr marL="514350" indent="-514350">
              <a:buFont typeface="+mj-lt"/>
              <a:buAutoNum type="arabicPeriod"/>
            </a:pPr>
            <a:r>
              <a:rPr lang="en-US" dirty="0"/>
              <a:t>to plead with or urge</a:t>
            </a:r>
          </a:p>
          <a:p>
            <a:pPr marL="514350" indent="-514350">
              <a:buFont typeface="+mj-lt"/>
              <a:buAutoNum type="arabicPeriod"/>
            </a:pPr>
            <a:endParaRPr lang="en-US" sz="1600" dirty="0"/>
          </a:p>
          <a:p>
            <a:pPr marL="514350" indent="-514350">
              <a:buFont typeface="+mj-lt"/>
              <a:buAutoNum type="arabicPeriod"/>
            </a:pPr>
            <a:endParaRPr lang="en-US" sz="1200" dirty="0"/>
          </a:p>
          <a:p>
            <a:pPr marL="0" indent="0">
              <a:buNone/>
            </a:pPr>
            <a:r>
              <a:rPr lang="en-US" b="1" dirty="0">
                <a:latin typeface="Montserrat SemiBold" pitchFamily="2" charset="77"/>
              </a:rPr>
              <a:t>How do we persuade people?</a:t>
            </a:r>
          </a:p>
          <a:p>
            <a:pPr marL="0" indent="0">
              <a:buNone/>
            </a:pPr>
            <a:endParaRPr lang="en-US" sz="900" b="1" dirty="0">
              <a:latin typeface="Montserrat SemiBold" pitchFamily="2" charset="77"/>
            </a:endParaRPr>
          </a:p>
          <a:p>
            <a:pPr marL="0" indent="0">
              <a:buNone/>
            </a:pPr>
            <a:r>
              <a:rPr lang="en-US" sz="1100" i="1" dirty="0">
                <a:solidFill>
                  <a:schemeClr val="bg2">
                    <a:lumMod val="75000"/>
                  </a:schemeClr>
                </a:solidFill>
                <a:latin typeface="Montserrat Light" pitchFamily="2" charset="77"/>
              </a:rPr>
              <a:t>Merriam-Webster. (n.d.). Persuade. In Merriam-</a:t>
            </a:r>
            <a:r>
              <a:rPr lang="en-US" sz="1100" i="1" dirty="0" err="1">
                <a:solidFill>
                  <a:schemeClr val="bg2">
                    <a:lumMod val="75000"/>
                  </a:schemeClr>
                </a:solidFill>
                <a:latin typeface="Montserrat Light" pitchFamily="2" charset="77"/>
              </a:rPr>
              <a:t>Webster.com</a:t>
            </a:r>
            <a:r>
              <a:rPr lang="en-US" sz="1100" i="1" dirty="0">
                <a:solidFill>
                  <a:schemeClr val="bg2">
                    <a:lumMod val="75000"/>
                  </a:schemeClr>
                </a:solidFill>
                <a:latin typeface="Montserrat Light" pitchFamily="2" charset="77"/>
              </a:rPr>
              <a:t> dictionary. Retrieved March 28, 2023, from https://</a:t>
            </a:r>
            <a:r>
              <a:rPr lang="en-US" sz="1100" i="1" dirty="0" err="1">
                <a:solidFill>
                  <a:schemeClr val="bg2">
                    <a:lumMod val="75000"/>
                  </a:schemeClr>
                </a:solidFill>
                <a:latin typeface="Montserrat Light" pitchFamily="2" charset="77"/>
              </a:rPr>
              <a:t>www.merriam-webster.com</a:t>
            </a:r>
            <a:r>
              <a:rPr lang="en-US" sz="1100" i="1" dirty="0">
                <a:solidFill>
                  <a:schemeClr val="bg2">
                    <a:lumMod val="75000"/>
                  </a:schemeClr>
                </a:solidFill>
                <a:latin typeface="Montserrat Light" pitchFamily="2" charset="77"/>
              </a:rPr>
              <a:t>/dictionary/persuade</a:t>
            </a:r>
          </a:p>
        </p:txBody>
      </p:sp>
      <p:pic>
        <p:nvPicPr>
          <p:cNvPr id="4" name="Picture 3">
            <a:extLst>
              <a:ext uri="{FF2B5EF4-FFF2-40B4-BE49-F238E27FC236}">
                <a16:creationId xmlns:a16="http://schemas.microsoft.com/office/drawing/2014/main" xmlns="" id="{8F88DB24-7DBD-F2C2-783F-5D45A460226E}"/>
              </a:ext>
            </a:extLst>
          </p:cNvPr>
          <p:cNvPicPr>
            <a:picLocks noChangeAspect="1"/>
          </p:cNvPicPr>
          <p:nvPr/>
        </p:nvPicPr>
        <p:blipFill>
          <a:blip r:embed="rId2"/>
          <a:stretch>
            <a:fillRect/>
          </a:stretch>
        </p:blipFill>
        <p:spPr>
          <a:xfrm rot="20593951">
            <a:off x="237065" y="1024464"/>
            <a:ext cx="3499555" cy="5249333"/>
          </a:xfrm>
          <a:prstGeom prst="rect">
            <a:avLst/>
          </a:prstGeom>
        </p:spPr>
      </p:pic>
    </p:spTree>
    <p:extLst>
      <p:ext uri="{BB962C8B-B14F-4D97-AF65-F5344CB8AC3E}">
        <p14:creationId xmlns:p14="http://schemas.microsoft.com/office/powerpoint/2010/main" val="542252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63E8416-47E3-F205-D54E-63660286775B}"/>
              </a:ext>
            </a:extLst>
          </p:cNvPr>
          <p:cNvSpPr/>
          <p:nvPr/>
        </p:nvSpPr>
        <p:spPr>
          <a:xfrm>
            <a:off x="8144933" y="1516063"/>
            <a:ext cx="1397000" cy="261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a:xfrm>
            <a:off x="3042867" y="365125"/>
            <a:ext cx="6987840" cy="1325563"/>
          </a:xfrm>
        </p:spPr>
        <p:txBody>
          <a:bodyPr>
            <a:normAutofit/>
          </a:bodyPr>
          <a:lstStyle/>
          <a:p>
            <a:r>
              <a:rPr lang="en-US" sz="3600" dirty="0"/>
              <a:t>Water Saving Suggestions</a:t>
            </a:r>
          </a:p>
        </p:txBody>
      </p:sp>
      <p:sp>
        <p:nvSpPr>
          <p:cNvPr id="4" name="TextBox 3">
            <a:extLst>
              <a:ext uri="{FF2B5EF4-FFF2-40B4-BE49-F238E27FC236}">
                <a16:creationId xmlns:a16="http://schemas.microsoft.com/office/drawing/2014/main" xmlns="" id="{21FE63D3-897E-27EA-3C69-134219712351}"/>
              </a:ext>
            </a:extLst>
          </p:cNvPr>
          <p:cNvSpPr txBox="1"/>
          <p:nvPr/>
        </p:nvSpPr>
        <p:spPr>
          <a:xfrm>
            <a:off x="3943643" y="1856934"/>
            <a:ext cx="6142893" cy="3434786"/>
          </a:xfrm>
          <a:prstGeom prst="rect">
            <a:avLst/>
          </a:prstGeom>
          <a:noFill/>
        </p:spPr>
        <p:txBody>
          <a:bodyPr wrap="square" rtlCol="0">
            <a:sp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2400" kern="1200" dirty="0">
                <a:solidFill>
                  <a:srgbClr val="101D3F"/>
                </a:solidFill>
                <a:effectLst/>
                <a:latin typeface="Montserrat Light" pitchFamily="2" charset="77"/>
                <a:ea typeface="+mn-ea"/>
                <a:cs typeface="+mn-cs"/>
              </a:rPr>
              <a:t>Don’t leave the water running while brushing teeth.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2400" kern="1200" dirty="0">
                <a:solidFill>
                  <a:srgbClr val="101D3F"/>
                </a:solidFill>
                <a:effectLst/>
                <a:latin typeface="Montserrat Light" pitchFamily="2" charset="77"/>
                <a:ea typeface="+mn-ea"/>
                <a:cs typeface="+mn-cs"/>
              </a:rPr>
              <a:t>When washing your bike or the family car outdoors, make sure to use a hose equipped with a shut-off nozzle.</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2400" dirty="0">
                <a:solidFill>
                  <a:srgbClr val="101D3F"/>
                </a:solidFill>
                <a:latin typeface="Montserrat Light" pitchFamily="2" charset="77"/>
              </a:rPr>
              <a:t>Keep brainstorming ideas!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p>
        </p:txBody>
      </p:sp>
      <p:pic>
        <p:nvPicPr>
          <p:cNvPr id="5" name="Picture 4">
            <a:extLst>
              <a:ext uri="{FF2B5EF4-FFF2-40B4-BE49-F238E27FC236}">
                <a16:creationId xmlns:a16="http://schemas.microsoft.com/office/drawing/2014/main" xmlns="" id="{CC94ADA3-9113-E16B-DDD0-559C7C119BDD}"/>
              </a:ext>
            </a:extLst>
          </p:cNvPr>
          <p:cNvPicPr>
            <a:picLocks noChangeAspect="1"/>
          </p:cNvPicPr>
          <p:nvPr/>
        </p:nvPicPr>
        <p:blipFill>
          <a:blip r:embed="rId2"/>
          <a:stretch>
            <a:fillRect/>
          </a:stretch>
        </p:blipFill>
        <p:spPr>
          <a:xfrm rot="20593951">
            <a:off x="237065" y="1024464"/>
            <a:ext cx="3499555" cy="5249333"/>
          </a:xfrm>
          <a:prstGeom prst="rect">
            <a:avLst/>
          </a:prstGeom>
        </p:spPr>
      </p:pic>
    </p:spTree>
    <p:extLst>
      <p:ext uri="{BB962C8B-B14F-4D97-AF65-F5344CB8AC3E}">
        <p14:creationId xmlns:p14="http://schemas.microsoft.com/office/powerpoint/2010/main" val="994571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E6DE58-C6DD-C751-6CD0-44E03AD00B59}"/>
              </a:ext>
            </a:extLst>
          </p:cNvPr>
          <p:cNvSpPr>
            <a:spLocks noGrp="1"/>
          </p:cNvSpPr>
          <p:nvPr>
            <p:ph type="title"/>
          </p:nvPr>
        </p:nvSpPr>
        <p:spPr>
          <a:xfrm>
            <a:off x="2777068" y="365125"/>
            <a:ext cx="8906933" cy="1325563"/>
          </a:xfrm>
        </p:spPr>
        <p:txBody>
          <a:bodyPr/>
          <a:lstStyle/>
          <a:p>
            <a:r>
              <a:rPr lang="en-US" dirty="0"/>
              <a:t>Plan Your Commercial</a:t>
            </a:r>
          </a:p>
        </p:txBody>
      </p:sp>
      <p:sp>
        <p:nvSpPr>
          <p:cNvPr id="3" name="Content Placeholder 2">
            <a:extLst>
              <a:ext uri="{FF2B5EF4-FFF2-40B4-BE49-F238E27FC236}">
                <a16:creationId xmlns:a16="http://schemas.microsoft.com/office/drawing/2014/main" xmlns="" id="{926593F7-95FE-14EA-E946-564240119283}"/>
              </a:ext>
            </a:extLst>
          </p:cNvPr>
          <p:cNvSpPr>
            <a:spLocks noGrp="1"/>
          </p:cNvSpPr>
          <p:nvPr>
            <p:ph idx="1"/>
          </p:nvPr>
        </p:nvSpPr>
        <p:spPr>
          <a:xfrm>
            <a:off x="3454400" y="1825625"/>
            <a:ext cx="7899399" cy="4351338"/>
          </a:xfrm>
        </p:spPr>
        <p:txBody>
          <a:bodyPr/>
          <a:lstStyle/>
          <a:p>
            <a:r>
              <a:rPr lang="en-US" dirty="0"/>
              <a:t>Draw the beginning, middle and end.</a:t>
            </a:r>
          </a:p>
          <a:p>
            <a:r>
              <a:rPr lang="en-US" dirty="0"/>
              <a:t>Try acting out these scenes with dialogue.</a:t>
            </a:r>
          </a:p>
          <a:p>
            <a:r>
              <a:rPr lang="en-US" dirty="0"/>
              <a:t>Keep practicing your commercial.</a:t>
            </a:r>
          </a:p>
        </p:txBody>
      </p:sp>
      <p:pic>
        <p:nvPicPr>
          <p:cNvPr id="4" name="Picture 3">
            <a:extLst>
              <a:ext uri="{FF2B5EF4-FFF2-40B4-BE49-F238E27FC236}">
                <a16:creationId xmlns:a16="http://schemas.microsoft.com/office/drawing/2014/main" xmlns="" id="{4C573F7D-736D-7617-7C17-381BB80BD25A}"/>
              </a:ext>
            </a:extLst>
          </p:cNvPr>
          <p:cNvPicPr>
            <a:picLocks noChangeAspect="1"/>
          </p:cNvPicPr>
          <p:nvPr/>
        </p:nvPicPr>
        <p:blipFill>
          <a:blip r:embed="rId2"/>
          <a:stretch>
            <a:fillRect/>
          </a:stretch>
        </p:blipFill>
        <p:spPr>
          <a:xfrm rot="20593951">
            <a:off x="237065" y="1024464"/>
            <a:ext cx="3499555" cy="5249333"/>
          </a:xfrm>
          <a:prstGeom prst="rect">
            <a:avLst/>
          </a:prstGeom>
        </p:spPr>
      </p:pic>
    </p:spTree>
    <p:extLst>
      <p:ext uri="{BB962C8B-B14F-4D97-AF65-F5344CB8AC3E}">
        <p14:creationId xmlns:p14="http://schemas.microsoft.com/office/powerpoint/2010/main" val="311699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7E4F0-078A-42B6-51CD-C4517323F507}"/>
              </a:ext>
            </a:extLst>
          </p:cNvPr>
          <p:cNvSpPr>
            <a:spLocks noGrp="1"/>
          </p:cNvSpPr>
          <p:nvPr>
            <p:ph type="title"/>
          </p:nvPr>
        </p:nvSpPr>
        <p:spPr/>
        <p:txBody>
          <a:bodyPr/>
          <a:lstStyle/>
          <a:p>
            <a:r>
              <a:rPr lang="en-US" dirty="0"/>
              <a:t>Drawing Activity</a:t>
            </a:r>
          </a:p>
        </p:txBody>
      </p:sp>
      <p:sp>
        <p:nvSpPr>
          <p:cNvPr id="3" name="Content Placeholder 2">
            <a:extLst>
              <a:ext uri="{FF2B5EF4-FFF2-40B4-BE49-F238E27FC236}">
                <a16:creationId xmlns:a16="http://schemas.microsoft.com/office/drawing/2014/main" xmlns="" id="{39291F1B-9B44-B511-FF90-C60EDBDF2107}"/>
              </a:ext>
            </a:extLst>
          </p:cNvPr>
          <p:cNvSpPr>
            <a:spLocks noGrp="1"/>
          </p:cNvSpPr>
          <p:nvPr>
            <p:ph idx="1"/>
          </p:nvPr>
        </p:nvSpPr>
        <p:spPr>
          <a:xfrm>
            <a:off x="2309446" y="1825625"/>
            <a:ext cx="8604739" cy="952744"/>
          </a:xfrm>
        </p:spPr>
        <p:txBody>
          <a:bodyPr/>
          <a:lstStyle/>
          <a:p>
            <a:pPr marL="0" indent="0">
              <a:buNone/>
            </a:pPr>
            <a:r>
              <a:rPr lang="en-US" dirty="0">
                <a:solidFill>
                  <a:srgbClr val="101D3F"/>
                </a:solidFill>
                <a:latin typeface="Montserrat Light" pitchFamily="2" charset="77"/>
              </a:rPr>
              <a:t>D</a:t>
            </a:r>
            <a:r>
              <a:rPr lang="en-US" dirty="0">
                <a:solidFill>
                  <a:srgbClr val="101D3F"/>
                </a:solidFill>
                <a:effectLst/>
                <a:latin typeface="Montserrat Light" pitchFamily="2" charset="77"/>
              </a:rPr>
              <a:t>raw a picture of your home with the pipes that carry water into your home.</a:t>
            </a:r>
          </a:p>
          <a:p>
            <a:endParaRPr lang="en-US" dirty="0"/>
          </a:p>
        </p:txBody>
      </p:sp>
      <p:pic>
        <p:nvPicPr>
          <p:cNvPr id="4" name="Picture 3">
            <a:extLst>
              <a:ext uri="{FF2B5EF4-FFF2-40B4-BE49-F238E27FC236}">
                <a16:creationId xmlns:a16="http://schemas.microsoft.com/office/drawing/2014/main" xmlns="" id="{166749FB-C916-7375-3394-331E05E7FD66}"/>
              </a:ext>
            </a:extLst>
          </p:cNvPr>
          <p:cNvPicPr>
            <a:picLocks noChangeAspect="1"/>
          </p:cNvPicPr>
          <p:nvPr/>
        </p:nvPicPr>
        <p:blipFill rotWithShape="1">
          <a:blip r:embed="rId2"/>
          <a:srcRect l="31263" t="26053" r="32373" b="23103"/>
          <a:stretch/>
        </p:blipFill>
        <p:spPr>
          <a:xfrm>
            <a:off x="8225203" y="3660287"/>
            <a:ext cx="1441939" cy="2016126"/>
          </a:xfrm>
          <a:prstGeom prst="rect">
            <a:avLst/>
          </a:prstGeom>
        </p:spPr>
      </p:pic>
      <p:pic>
        <p:nvPicPr>
          <p:cNvPr id="5" name="Picture 4">
            <a:extLst>
              <a:ext uri="{FF2B5EF4-FFF2-40B4-BE49-F238E27FC236}">
                <a16:creationId xmlns:a16="http://schemas.microsoft.com/office/drawing/2014/main" xmlns="" id="{EC03E73B-7B6C-DFB6-87A0-007247FD98D1}"/>
              </a:ext>
            </a:extLst>
          </p:cNvPr>
          <p:cNvPicPr>
            <a:picLocks noChangeAspect="1"/>
          </p:cNvPicPr>
          <p:nvPr/>
        </p:nvPicPr>
        <p:blipFill rotWithShape="1">
          <a:blip r:embed="rId3"/>
          <a:srcRect l="32224" t="24618" r="31412" b="24538"/>
          <a:stretch/>
        </p:blipFill>
        <p:spPr>
          <a:xfrm>
            <a:off x="9911861" y="2801815"/>
            <a:ext cx="1441939" cy="2016126"/>
          </a:xfrm>
          <a:prstGeom prst="rect">
            <a:avLst/>
          </a:prstGeom>
        </p:spPr>
      </p:pic>
    </p:spTree>
    <p:extLst>
      <p:ext uri="{BB962C8B-B14F-4D97-AF65-F5344CB8AC3E}">
        <p14:creationId xmlns:p14="http://schemas.microsoft.com/office/powerpoint/2010/main" val="880414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6A791-3CB9-D098-2B96-2DFABB31A04E}"/>
              </a:ext>
            </a:extLst>
          </p:cNvPr>
          <p:cNvSpPr>
            <a:spLocks noGrp="1"/>
          </p:cNvSpPr>
          <p:nvPr>
            <p:ph type="title"/>
          </p:nvPr>
        </p:nvSpPr>
        <p:spPr>
          <a:xfrm>
            <a:off x="3694671" y="1836046"/>
            <a:ext cx="4802658" cy="795460"/>
          </a:xfrm>
        </p:spPr>
        <p:txBody>
          <a:bodyPr>
            <a:normAutofit fontScale="90000"/>
          </a:bodyPr>
          <a:lstStyle/>
          <a:p>
            <a:pPr algn="ctr"/>
            <a:r>
              <a:rPr lang="en-US" dirty="0">
                <a:solidFill>
                  <a:schemeClr val="bg1">
                    <a:alpha val="95000"/>
                  </a:schemeClr>
                </a:solidFill>
                <a:effectLst/>
                <a:latin typeface="Montserrat ExtraBold" pitchFamily="2" charset="77"/>
              </a:rPr>
              <a:t>Fun Water Fact</a:t>
            </a:r>
            <a:endParaRPr lang="en-US" dirty="0">
              <a:solidFill>
                <a:schemeClr val="bg1">
                  <a:alpha val="95000"/>
                </a:schemeClr>
              </a:solidFill>
              <a:latin typeface="Montserrat ExtraBold" pitchFamily="2" charset="77"/>
            </a:endParaRPr>
          </a:p>
        </p:txBody>
      </p:sp>
      <p:sp>
        <p:nvSpPr>
          <p:cNvPr id="4" name="TextBox 3">
            <a:extLst>
              <a:ext uri="{FF2B5EF4-FFF2-40B4-BE49-F238E27FC236}">
                <a16:creationId xmlns:a16="http://schemas.microsoft.com/office/drawing/2014/main" xmlns="" id="{B85DCEE0-381D-4C97-DF69-895BA29CA7AF}"/>
              </a:ext>
            </a:extLst>
          </p:cNvPr>
          <p:cNvSpPr txBox="1"/>
          <p:nvPr/>
        </p:nvSpPr>
        <p:spPr>
          <a:xfrm>
            <a:off x="1394883" y="2802664"/>
            <a:ext cx="9402233" cy="2308324"/>
          </a:xfrm>
          <a:prstGeom prst="rect">
            <a:avLst/>
          </a:prstGeom>
          <a:noFill/>
        </p:spPr>
        <p:txBody>
          <a:bodyPr wrap="square" rtlCol="0">
            <a:spAutoFit/>
          </a:bodyPr>
          <a:lstStyle/>
          <a:p>
            <a:pPr algn="ctr"/>
            <a:r>
              <a:rPr lang="en-US" sz="3600" dirty="0">
                <a:solidFill>
                  <a:schemeClr val="bg1">
                    <a:alpha val="95000"/>
                  </a:schemeClr>
                </a:solidFill>
                <a:effectLst/>
                <a:latin typeface="Montserrat Medium" pitchFamily="2" charset="77"/>
              </a:rPr>
              <a:t>The average total home water use for each person in the U.S. is about 50 gallons a day.</a:t>
            </a:r>
          </a:p>
          <a:p>
            <a:pPr algn="ctr">
              <a:spcAft>
                <a:spcPts val="1200"/>
              </a:spcAft>
            </a:pPr>
            <a:endParaRPr lang="en-US" sz="3600" dirty="0">
              <a:solidFill>
                <a:schemeClr val="bg1">
                  <a:alpha val="95000"/>
                </a:schemeClr>
              </a:solidFill>
              <a:effectLst/>
              <a:latin typeface="Montserrat Medium" pitchFamily="2" charset="77"/>
            </a:endParaRPr>
          </a:p>
        </p:txBody>
      </p:sp>
    </p:spTree>
    <p:extLst>
      <p:ext uri="{BB962C8B-B14F-4D97-AF65-F5344CB8AC3E}">
        <p14:creationId xmlns:p14="http://schemas.microsoft.com/office/powerpoint/2010/main" val="3697281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3CD8E-D79B-8254-9548-47F79D13C204}"/>
              </a:ext>
            </a:extLst>
          </p:cNvPr>
          <p:cNvSpPr>
            <a:spLocks noGrp="1"/>
          </p:cNvSpPr>
          <p:nvPr>
            <p:ph type="title"/>
          </p:nvPr>
        </p:nvSpPr>
        <p:spPr>
          <a:xfrm>
            <a:off x="635000" y="259291"/>
            <a:ext cx="9908058" cy="1325563"/>
          </a:xfrm>
        </p:spPr>
        <p:txBody>
          <a:bodyPr/>
          <a:lstStyle/>
          <a:p>
            <a:r>
              <a:rPr lang="en-US" b="1" dirty="0">
                <a:effectLst/>
                <a:latin typeface="Montserrat" pitchFamily="2" charset="77"/>
              </a:rPr>
              <a:t>Water Conservation Jobs</a:t>
            </a:r>
            <a:endParaRPr lang="en-US" dirty="0"/>
          </a:p>
        </p:txBody>
      </p:sp>
      <p:sp>
        <p:nvSpPr>
          <p:cNvPr id="3" name="Content Placeholder 2">
            <a:extLst>
              <a:ext uri="{FF2B5EF4-FFF2-40B4-BE49-F238E27FC236}">
                <a16:creationId xmlns:a16="http://schemas.microsoft.com/office/drawing/2014/main" xmlns="" id="{81004E58-BCA2-1F74-D89B-F74C85EFA392}"/>
              </a:ext>
            </a:extLst>
          </p:cNvPr>
          <p:cNvSpPr>
            <a:spLocks noGrp="1"/>
          </p:cNvSpPr>
          <p:nvPr>
            <p:ph idx="1"/>
          </p:nvPr>
        </p:nvSpPr>
        <p:spPr>
          <a:xfrm>
            <a:off x="635000" y="1481667"/>
            <a:ext cx="10718800" cy="4487863"/>
          </a:xfrm>
        </p:spPr>
        <p:txBody>
          <a:bodyPr>
            <a:normAutofit lnSpcReduction="10000"/>
          </a:bodyPr>
          <a:lstStyle/>
          <a:p>
            <a:pPr marL="0" indent="0">
              <a:lnSpc>
                <a:spcPct val="120000"/>
              </a:lnSpc>
              <a:buNone/>
            </a:pPr>
            <a:r>
              <a:rPr lang="en-US" b="1" dirty="0">
                <a:solidFill>
                  <a:srgbClr val="101D3F"/>
                </a:solidFill>
                <a:effectLst/>
                <a:latin typeface="Montserrat" pitchFamily="2" charset="77"/>
              </a:rPr>
              <a:t>Landscape Architect</a:t>
            </a:r>
          </a:p>
          <a:p>
            <a:pPr marL="0" indent="0">
              <a:lnSpc>
                <a:spcPct val="120000"/>
              </a:lnSpc>
              <a:buNone/>
            </a:pPr>
            <a:r>
              <a:rPr lang="en-US" sz="1800" dirty="0">
                <a:solidFill>
                  <a:srgbClr val="101D3F"/>
                </a:solidFill>
                <a:effectLst/>
                <a:latin typeface="Montserrat Light" pitchFamily="2" charset="77"/>
              </a:rPr>
              <a:t>Landscape architects plan and design land areas for parks, recreational areas, highways and other properties. They may practice xeriscaping to choose the type and quantity of plants for a landscaped area. Part of their job is to determine how much water their landscapes require and to plan ways to ensure that the land is properly watered and drained.</a:t>
            </a:r>
          </a:p>
          <a:p>
            <a:pPr marL="0" indent="0">
              <a:lnSpc>
                <a:spcPct val="120000"/>
              </a:lnSpc>
              <a:buNone/>
            </a:pPr>
            <a:r>
              <a:rPr lang="en-US" sz="1800" i="1" dirty="0">
                <a:solidFill>
                  <a:srgbClr val="101D3F"/>
                </a:solidFill>
                <a:effectLst/>
                <a:latin typeface="Montserrat" pitchFamily="2" charset="77"/>
              </a:rPr>
              <a:t>Annual salary (mean): $67,950 per year</a:t>
            </a:r>
          </a:p>
          <a:p>
            <a:pPr marL="0" indent="0">
              <a:lnSpc>
                <a:spcPct val="120000"/>
              </a:lnSpc>
              <a:buNone/>
            </a:pPr>
            <a:endParaRPr lang="en-US" sz="400" dirty="0">
              <a:solidFill>
                <a:srgbClr val="101D3F"/>
              </a:solidFill>
              <a:effectLst/>
              <a:latin typeface="Montserrat" pitchFamily="2" charset="77"/>
            </a:endParaRPr>
          </a:p>
          <a:p>
            <a:pPr marL="0" indent="0">
              <a:lnSpc>
                <a:spcPct val="120000"/>
              </a:lnSpc>
              <a:buNone/>
            </a:pPr>
            <a:r>
              <a:rPr lang="en-US" b="1" dirty="0">
                <a:solidFill>
                  <a:srgbClr val="101D3F"/>
                </a:solidFill>
                <a:effectLst/>
                <a:latin typeface="Montserrat" pitchFamily="2" charset="77"/>
              </a:rPr>
              <a:t>Communication Specialist</a:t>
            </a:r>
          </a:p>
          <a:p>
            <a:pPr marL="0" indent="0">
              <a:buNone/>
            </a:pPr>
            <a:r>
              <a:rPr lang="en-US" sz="1800" dirty="0">
                <a:solidFill>
                  <a:srgbClr val="101D3F"/>
                </a:solidFill>
                <a:latin typeface="Montserrat Light" pitchFamily="2" charset="77"/>
              </a:rPr>
              <a:t>Communication specialists perform customer outreach, oversee district and community events, manage stakeholder databases, and serve as liaisons with external and internal groups.</a:t>
            </a:r>
          </a:p>
          <a:p>
            <a:pPr marL="0" indent="0">
              <a:lnSpc>
                <a:spcPct val="120000"/>
              </a:lnSpc>
              <a:buNone/>
            </a:pPr>
            <a:r>
              <a:rPr lang="en-US" sz="1800" i="1" dirty="0">
                <a:solidFill>
                  <a:srgbClr val="101D3F"/>
                </a:solidFill>
                <a:effectLst/>
                <a:latin typeface="Montserrat" pitchFamily="2" charset="77"/>
              </a:rPr>
              <a:t>Annual salary (mean): $</a:t>
            </a:r>
            <a:r>
              <a:rPr lang="en-US" sz="1800" i="1" dirty="0">
                <a:solidFill>
                  <a:srgbClr val="101D3F"/>
                </a:solidFill>
              </a:rPr>
              <a:t>74,000</a:t>
            </a:r>
            <a:r>
              <a:rPr lang="en-US" sz="1800" i="1" dirty="0">
                <a:solidFill>
                  <a:srgbClr val="101D3F"/>
                </a:solidFill>
                <a:effectLst/>
                <a:latin typeface="Montserrat" pitchFamily="2" charset="77"/>
              </a:rPr>
              <a:t> per year</a:t>
            </a:r>
            <a:endParaRPr lang="en-US" sz="1800" dirty="0">
              <a:solidFill>
                <a:srgbClr val="101D3F"/>
              </a:solidFill>
              <a:effectLst/>
              <a:latin typeface="Montserrat" pitchFamily="2" charset="77"/>
            </a:endParaRPr>
          </a:p>
        </p:txBody>
      </p:sp>
    </p:spTree>
    <p:extLst>
      <p:ext uri="{BB962C8B-B14F-4D97-AF65-F5344CB8AC3E}">
        <p14:creationId xmlns:p14="http://schemas.microsoft.com/office/powerpoint/2010/main" val="54468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D1D0-700A-8FFB-1100-0A4DF3FFBB5B}"/>
              </a:ext>
            </a:extLst>
          </p:cNvPr>
          <p:cNvSpPr>
            <a:spLocks noGrp="1"/>
          </p:cNvSpPr>
          <p:nvPr>
            <p:ph type="title"/>
          </p:nvPr>
        </p:nvSpPr>
        <p:spPr>
          <a:xfrm>
            <a:off x="3115733" y="365125"/>
            <a:ext cx="8051800" cy="1325563"/>
          </a:xfrm>
        </p:spPr>
        <p:txBody>
          <a:bodyPr/>
          <a:lstStyle/>
          <a:p>
            <a:r>
              <a:rPr lang="en-US" dirty="0"/>
              <a:t>Activity Sheet</a:t>
            </a:r>
          </a:p>
        </p:txBody>
      </p:sp>
      <p:sp>
        <p:nvSpPr>
          <p:cNvPr id="3" name="Content Placeholder 2">
            <a:extLst>
              <a:ext uri="{FF2B5EF4-FFF2-40B4-BE49-F238E27FC236}">
                <a16:creationId xmlns:a16="http://schemas.microsoft.com/office/drawing/2014/main" xmlns="" id="{4BCE902F-08DB-F7DE-DFFD-A43EC4420633}"/>
              </a:ext>
            </a:extLst>
          </p:cNvPr>
          <p:cNvSpPr>
            <a:spLocks noGrp="1"/>
          </p:cNvSpPr>
          <p:nvPr>
            <p:ph idx="1"/>
          </p:nvPr>
        </p:nvSpPr>
        <p:spPr>
          <a:xfrm>
            <a:off x="3592471" y="1825625"/>
            <a:ext cx="6728396" cy="976190"/>
          </a:xfrm>
        </p:spPr>
        <p:txBody>
          <a:bodyPr>
            <a:normAutofit fontScale="85000" lnSpcReduction="10000"/>
          </a:bodyPr>
          <a:lstStyle/>
          <a:p>
            <a:pPr marL="0" indent="0">
              <a:buNone/>
            </a:pPr>
            <a:r>
              <a:rPr lang="en-US" b="1" dirty="0">
                <a:solidFill>
                  <a:srgbClr val="101D3E"/>
                </a:solidFill>
                <a:effectLst/>
                <a:latin typeface="Montserrat SemiBold" pitchFamily="2" charset="77"/>
              </a:rPr>
              <a:t>Spread the Word:</a:t>
            </a:r>
          </a:p>
          <a:p>
            <a:pPr marL="0" indent="0">
              <a:buNone/>
            </a:pPr>
            <a:r>
              <a:rPr lang="en-US" dirty="0">
                <a:solidFill>
                  <a:srgbClr val="101D3E"/>
                </a:solidFill>
                <a:effectLst/>
                <a:latin typeface="Montserrat Light" pitchFamily="2" charset="77"/>
              </a:rPr>
              <a:t>Fill in this story and read to your friends. </a:t>
            </a:r>
            <a:r>
              <a:rPr lang="en-US" b="1" dirty="0">
                <a:solidFill>
                  <a:srgbClr val="101D3E"/>
                </a:solidFill>
                <a:effectLst/>
                <a:latin typeface="Montserrat SemiBold" pitchFamily="2" charset="77"/>
              </a:rPr>
              <a:t> </a:t>
            </a:r>
          </a:p>
          <a:p>
            <a:endParaRPr lang="en-US" dirty="0"/>
          </a:p>
        </p:txBody>
      </p:sp>
      <p:pic>
        <p:nvPicPr>
          <p:cNvPr id="5" name="Picture 4">
            <a:extLst>
              <a:ext uri="{FF2B5EF4-FFF2-40B4-BE49-F238E27FC236}">
                <a16:creationId xmlns:a16="http://schemas.microsoft.com/office/drawing/2014/main" xmlns="" id="{B32CED77-12AE-97DC-C932-37D193E2DF00}"/>
              </a:ext>
            </a:extLst>
          </p:cNvPr>
          <p:cNvPicPr>
            <a:picLocks noChangeAspect="1"/>
          </p:cNvPicPr>
          <p:nvPr/>
        </p:nvPicPr>
        <p:blipFill>
          <a:blip r:embed="rId2"/>
          <a:stretch>
            <a:fillRect/>
          </a:stretch>
        </p:blipFill>
        <p:spPr>
          <a:xfrm rot="20593951">
            <a:off x="237065" y="1024464"/>
            <a:ext cx="3499555" cy="5249333"/>
          </a:xfrm>
          <a:prstGeom prst="rect">
            <a:avLst/>
          </a:prstGeom>
        </p:spPr>
      </p:pic>
    </p:spTree>
    <p:extLst>
      <p:ext uri="{BB962C8B-B14F-4D97-AF65-F5344CB8AC3E}">
        <p14:creationId xmlns:p14="http://schemas.microsoft.com/office/powerpoint/2010/main" val="130364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93D7A-3968-5FE2-1961-DFDFF445C281}"/>
              </a:ext>
            </a:extLst>
          </p:cNvPr>
          <p:cNvSpPr>
            <a:spLocks noGrp="1"/>
          </p:cNvSpPr>
          <p:nvPr>
            <p:ph type="ctrTitle"/>
          </p:nvPr>
        </p:nvSpPr>
        <p:spPr>
          <a:xfrm>
            <a:off x="5240214" y="1113692"/>
            <a:ext cx="5650523" cy="2203937"/>
          </a:xfrm>
        </p:spPr>
        <p:txBody>
          <a:bodyPr>
            <a:normAutofit/>
          </a:bodyPr>
          <a:lstStyle/>
          <a:p>
            <a:r>
              <a:rPr lang="en-US" sz="4800" dirty="0">
                <a:solidFill>
                  <a:srgbClr val="101D3F"/>
                </a:solidFill>
                <a:effectLst/>
                <a:latin typeface="Montserrat" pitchFamily="2" charset="77"/>
              </a:rPr>
              <a:t>FUN WITH WATER JOBS</a:t>
            </a:r>
          </a:p>
        </p:txBody>
      </p:sp>
    </p:spTree>
    <p:extLst>
      <p:ext uri="{BB962C8B-B14F-4D97-AF65-F5344CB8AC3E}">
        <p14:creationId xmlns:p14="http://schemas.microsoft.com/office/powerpoint/2010/main" val="763353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F9E01-9BF5-A745-46E2-26E85C153541}"/>
              </a:ext>
            </a:extLst>
          </p:cNvPr>
          <p:cNvSpPr>
            <a:spLocks noGrp="1"/>
          </p:cNvSpPr>
          <p:nvPr>
            <p:ph type="title"/>
          </p:nvPr>
        </p:nvSpPr>
        <p:spPr/>
        <p:txBody>
          <a:bodyPr/>
          <a:lstStyle/>
          <a:p>
            <a:r>
              <a:rPr lang="en-US" dirty="0"/>
              <a:t>Drawing Activity</a:t>
            </a:r>
          </a:p>
        </p:txBody>
      </p:sp>
      <p:sp>
        <p:nvSpPr>
          <p:cNvPr id="4" name="Content Placeholder 2">
            <a:extLst>
              <a:ext uri="{FF2B5EF4-FFF2-40B4-BE49-F238E27FC236}">
                <a16:creationId xmlns:a16="http://schemas.microsoft.com/office/drawing/2014/main" xmlns="" id="{D79594AF-97ED-2D98-0AE1-755FB77BA021}"/>
              </a:ext>
            </a:extLst>
          </p:cNvPr>
          <p:cNvSpPr>
            <a:spLocks noGrp="1"/>
          </p:cNvSpPr>
          <p:nvPr>
            <p:ph idx="1"/>
          </p:nvPr>
        </p:nvSpPr>
        <p:spPr>
          <a:xfrm>
            <a:off x="1958543" y="1825624"/>
            <a:ext cx="9119187" cy="1846965"/>
          </a:xfrm>
        </p:spPr>
        <p:txBody>
          <a:bodyPr>
            <a:normAutofit/>
          </a:bodyPr>
          <a:lstStyle/>
          <a:p>
            <a:pPr marL="0" indent="0">
              <a:buNone/>
            </a:pPr>
            <a:r>
              <a:rPr lang="en-US" dirty="0">
                <a:solidFill>
                  <a:srgbClr val="101D3F"/>
                </a:solidFill>
                <a:latin typeface="Montserrat Light" pitchFamily="2" charset="77"/>
              </a:rPr>
              <a:t>Choose your favorite water job you learned about this </a:t>
            </a:r>
            <a:r>
              <a:rPr lang="en-US" dirty="0" smtClean="0">
                <a:solidFill>
                  <a:srgbClr val="101D3F"/>
                </a:solidFill>
                <a:latin typeface="Montserrat Light" pitchFamily="2" charset="77"/>
              </a:rPr>
              <a:t>week </a:t>
            </a:r>
            <a:r>
              <a:rPr lang="en-US" dirty="0">
                <a:solidFill>
                  <a:srgbClr val="101D3F"/>
                </a:solidFill>
                <a:latin typeface="Montserrat Light" pitchFamily="2" charset="77"/>
              </a:rPr>
              <a:t>and imagine what a person may look like performing that job. </a:t>
            </a:r>
          </a:p>
          <a:p>
            <a:pPr marL="0" indent="0">
              <a:buNone/>
            </a:pPr>
            <a:r>
              <a:rPr lang="en-US" dirty="0">
                <a:solidFill>
                  <a:srgbClr val="101D3F"/>
                </a:solidFill>
                <a:effectLst/>
                <a:latin typeface="Montserrat Light" pitchFamily="2" charset="77"/>
              </a:rPr>
              <a:t>Draw what you imagined!</a:t>
            </a:r>
          </a:p>
          <a:p>
            <a:endParaRPr lang="en-US" dirty="0"/>
          </a:p>
        </p:txBody>
      </p:sp>
    </p:spTree>
    <p:extLst>
      <p:ext uri="{BB962C8B-B14F-4D97-AF65-F5344CB8AC3E}">
        <p14:creationId xmlns:p14="http://schemas.microsoft.com/office/powerpoint/2010/main" val="36209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7E4F0-078A-42B6-51CD-C4517323F507}"/>
              </a:ext>
            </a:extLst>
          </p:cNvPr>
          <p:cNvSpPr>
            <a:spLocks noGrp="1"/>
          </p:cNvSpPr>
          <p:nvPr>
            <p:ph type="title"/>
          </p:nvPr>
        </p:nvSpPr>
        <p:spPr/>
        <p:txBody>
          <a:bodyPr/>
          <a:lstStyle/>
          <a:p>
            <a:r>
              <a:rPr lang="en-US" dirty="0"/>
              <a:t>Hands-On Activity</a:t>
            </a:r>
          </a:p>
        </p:txBody>
      </p:sp>
      <p:sp>
        <p:nvSpPr>
          <p:cNvPr id="3" name="Content Placeholder 2">
            <a:extLst>
              <a:ext uri="{FF2B5EF4-FFF2-40B4-BE49-F238E27FC236}">
                <a16:creationId xmlns:a16="http://schemas.microsoft.com/office/drawing/2014/main" xmlns="" id="{39291F1B-9B44-B511-FF90-C60EDBDF2107}"/>
              </a:ext>
            </a:extLst>
          </p:cNvPr>
          <p:cNvSpPr>
            <a:spLocks noGrp="1"/>
          </p:cNvSpPr>
          <p:nvPr>
            <p:ph idx="1"/>
          </p:nvPr>
        </p:nvSpPr>
        <p:spPr>
          <a:xfrm>
            <a:off x="2309446" y="1825625"/>
            <a:ext cx="8604739" cy="952744"/>
          </a:xfrm>
        </p:spPr>
        <p:txBody>
          <a:bodyPr/>
          <a:lstStyle/>
          <a:p>
            <a:pPr marL="0" indent="0">
              <a:buNone/>
            </a:pPr>
            <a:r>
              <a:rPr lang="en-US" dirty="0">
                <a:solidFill>
                  <a:srgbClr val="101D3F"/>
                </a:solidFill>
                <a:latin typeface="Montserrat Light" pitchFamily="2" charset="77"/>
              </a:rPr>
              <a:t>Let’s build a water pipeline!</a:t>
            </a:r>
            <a:endParaRPr lang="en-US" dirty="0">
              <a:solidFill>
                <a:srgbClr val="101D3F"/>
              </a:solidFill>
              <a:effectLst/>
              <a:latin typeface="Montserrat Light" pitchFamily="2" charset="77"/>
            </a:endParaRPr>
          </a:p>
          <a:p>
            <a:endParaRPr lang="en-US" dirty="0"/>
          </a:p>
        </p:txBody>
      </p:sp>
      <p:pic>
        <p:nvPicPr>
          <p:cNvPr id="4" name="Picture 3">
            <a:extLst>
              <a:ext uri="{FF2B5EF4-FFF2-40B4-BE49-F238E27FC236}">
                <a16:creationId xmlns:a16="http://schemas.microsoft.com/office/drawing/2014/main" xmlns="" id="{166749FB-C916-7375-3394-331E05E7FD66}"/>
              </a:ext>
            </a:extLst>
          </p:cNvPr>
          <p:cNvPicPr>
            <a:picLocks noChangeAspect="1"/>
          </p:cNvPicPr>
          <p:nvPr/>
        </p:nvPicPr>
        <p:blipFill rotWithShape="1">
          <a:blip r:embed="rId2"/>
          <a:srcRect l="31263" t="26053" r="32373" b="23103"/>
          <a:stretch/>
        </p:blipFill>
        <p:spPr>
          <a:xfrm>
            <a:off x="8225203" y="3660287"/>
            <a:ext cx="1441939" cy="2016126"/>
          </a:xfrm>
          <a:prstGeom prst="rect">
            <a:avLst/>
          </a:prstGeom>
        </p:spPr>
      </p:pic>
      <p:pic>
        <p:nvPicPr>
          <p:cNvPr id="5" name="Picture 4">
            <a:extLst>
              <a:ext uri="{FF2B5EF4-FFF2-40B4-BE49-F238E27FC236}">
                <a16:creationId xmlns:a16="http://schemas.microsoft.com/office/drawing/2014/main" xmlns="" id="{EC03E73B-7B6C-DFB6-87A0-007247FD98D1}"/>
              </a:ext>
            </a:extLst>
          </p:cNvPr>
          <p:cNvPicPr>
            <a:picLocks noChangeAspect="1"/>
          </p:cNvPicPr>
          <p:nvPr/>
        </p:nvPicPr>
        <p:blipFill rotWithShape="1">
          <a:blip r:embed="rId3"/>
          <a:srcRect l="32224" t="24618" r="31412" b="24538"/>
          <a:stretch/>
        </p:blipFill>
        <p:spPr>
          <a:xfrm>
            <a:off x="9911861" y="2801815"/>
            <a:ext cx="1441939" cy="2016126"/>
          </a:xfrm>
          <a:prstGeom prst="rect">
            <a:avLst/>
          </a:prstGeom>
        </p:spPr>
      </p:pic>
    </p:spTree>
    <p:extLst>
      <p:ext uri="{BB962C8B-B14F-4D97-AF65-F5344CB8AC3E}">
        <p14:creationId xmlns:p14="http://schemas.microsoft.com/office/powerpoint/2010/main" val="398028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3B16D4-6CEE-6FC0-E574-C338F5EF30F8}"/>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xmlns="" id="{9D03A0B7-D203-DF12-DCA1-9629809BEC19}"/>
              </a:ext>
            </a:extLst>
          </p:cNvPr>
          <p:cNvSpPr>
            <a:spLocks noGrp="1"/>
          </p:cNvSpPr>
          <p:nvPr>
            <p:ph idx="1"/>
          </p:nvPr>
        </p:nvSpPr>
        <p:spPr>
          <a:xfrm>
            <a:off x="2614246" y="1825625"/>
            <a:ext cx="8217877" cy="4351338"/>
          </a:xfrm>
        </p:spPr>
        <p:txBody>
          <a:bodyPr/>
          <a:lstStyle/>
          <a:p>
            <a:r>
              <a:rPr lang="en-US" dirty="0">
                <a:solidFill>
                  <a:srgbClr val="101D3F"/>
                </a:solidFill>
                <a:effectLst/>
              </a:rPr>
              <a:t>What did you notice as the pipeline became longer?</a:t>
            </a:r>
          </a:p>
          <a:p>
            <a:r>
              <a:rPr lang="en-US" dirty="0">
                <a:solidFill>
                  <a:srgbClr val="101D3F"/>
                </a:solidFill>
                <a:effectLst/>
              </a:rPr>
              <a:t>What happened if the tape didn’t make an airtight seal?</a:t>
            </a:r>
          </a:p>
          <a:p>
            <a:r>
              <a:rPr lang="en-US" dirty="0">
                <a:solidFill>
                  <a:srgbClr val="101D3F"/>
                </a:solidFill>
                <a:effectLst/>
              </a:rPr>
              <a:t>Did any groups have a water leak? How did you fix the problem?</a:t>
            </a:r>
          </a:p>
          <a:p>
            <a:r>
              <a:rPr lang="en-US" dirty="0">
                <a:solidFill>
                  <a:srgbClr val="101D3F"/>
                </a:solidFill>
                <a:effectLst/>
              </a:rPr>
              <a:t>How would this activity change if the straws were bigger or smaller around?</a:t>
            </a:r>
          </a:p>
          <a:p>
            <a:endParaRPr lang="en-US" dirty="0"/>
          </a:p>
        </p:txBody>
      </p:sp>
    </p:spTree>
    <p:extLst>
      <p:ext uri="{BB962C8B-B14F-4D97-AF65-F5344CB8AC3E}">
        <p14:creationId xmlns:p14="http://schemas.microsoft.com/office/powerpoint/2010/main" val="740933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6A791-3CB9-D098-2B96-2DFABB31A04E}"/>
              </a:ext>
            </a:extLst>
          </p:cNvPr>
          <p:cNvSpPr>
            <a:spLocks noGrp="1"/>
          </p:cNvSpPr>
          <p:nvPr>
            <p:ph type="title"/>
          </p:nvPr>
        </p:nvSpPr>
        <p:spPr>
          <a:xfrm>
            <a:off x="3694671" y="1865680"/>
            <a:ext cx="4802658" cy="795460"/>
          </a:xfrm>
        </p:spPr>
        <p:txBody>
          <a:bodyPr>
            <a:normAutofit fontScale="90000"/>
          </a:bodyPr>
          <a:lstStyle/>
          <a:p>
            <a:pPr algn="ctr"/>
            <a:r>
              <a:rPr lang="en-US" dirty="0">
                <a:solidFill>
                  <a:schemeClr val="bg1">
                    <a:alpha val="95000"/>
                  </a:schemeClr>
                </a:solidFill>
                <a:effectLst/>
                <a:latin typeface="Montserrat ExtraBold" pitchFamily="2" charset="77"/>
              </a:rPr>
              <a:t>Fun Water Fact</a:t>
            </a:r>
            <a:endParaRPr lang="en-US" dirty="0">
              <a:solidFill>
                <a:schemeClr val="bg1">
                  <a:alpha val="95000"/>
                </a:schemeClr>
              </a:solidFill>
              <a:latin typeface="Montserrat ExtraBold" pitchFamily="2" charset="77"/>
            </a:endParaRPr>
          </a:p>
        </p:txBody>
      </p:sp>
      <p:sp>
        <p:nvSpPr>
          <p:cNvPr id="4" name="TextBox 3">
            <a:extLst>
              <a:ext uri="{FF2B5EF4-FFF2-40B4-BE49-F238E27FC236}">
                <a16:creationId xmlns:a16="http://schemas.microsoft.com/office/drawing/2014/main" xmlns="" id="{B85DCEE0-381D-4C97-DF69-895BA29CA7AF}"/>
              </a:ext>
            </a:extLst>
          </p:cNvPr>
          <p:cNvSpPr txBox="1"/>
          <p:nvPr/>
        </p:nvSpPr>
        <p:spPr>
          <a:xfrm>
            <a:off x="1805354" y="2832298"/>
            <a:ext cx="8581292" cy="2462213"/>
          </a:xfrm>
          <a:prstGeom prst="rect">
            <a:avLst/>
          </a:prstGeom>
          <a:noFill/>
        </p:spPr>
        <p:txBody>
          <a:bodyPr wrap="square" rtlCol="0">
            <a:spAutoFit/>
          </a:bodyPr>
          <a:lstStyle/>
          <a:p>
            <a:pPr algn="ctr">
              <a:spcAft>
                <a:spcPts val="1200"/>
              </a:spcAft>
            </a:pPr>
            <a:r>
              <a:rPr lang="en-US" sz="3600" dirty="0">
                <a:solidFill>
                  <a:schemeClr val="bg1">
                    <a:alpha val="95000"/>
                  </a:schemeClr>
                </a:solidFill>
                <a:effectLst/>
                <a:latin typeface="Montserrat Medium" pitchFamily="2" charset="77"/>
              </a:rPr>
              <a:t>Seventy-five percent (75%) of the human brain is water and 75% of a living tree is water.</a:t>
            </a:r>
          </a:p>
          <a:p>
            <a:pPr algn="ctr">
              <a:spcAft>
                <a:spcPts val="1200"/>
              </a:spcAft>
            </a:pPr>
            <a:endParaRPr lang="en-US" sz="3600" b="1" dirty="0">
              <a:solidFill>
                <a:schemeClr val="bg1">
                  <a:alpha val="95000"/>
                </a:schemeClr>
              </a:solidFill>
              <a:latin typeface="Montserrat SemiBold" pitchFamily="2" charset="77"/>
            </a:endParaRPr>
          </a:p>
        </p:txBody>
      </p:sp>
    </p:spTree>
    <p:extLst>
      <p:ext uri="{BB962C8B-B14F-4D97-AF65-F5344CB8AC3E}">
        <p14:creationId xmlns:p14="http://schemas.microsoft.com/office/powerpoint/2010/main" val="37392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3CD8E-D79B-8254-9548-47F79D13C204}"/>
              </a:ext>
            </a:extLst>
          </p:cNvPr>
          <p:cNvSpPr>
            <a:spLocks noGrp="1"/>
          </p:cNvSpPr>
          <p:nvPr>
            <p:ph type="title"/>
          </p:nvPr>
        </p:nvSpPr>
        <p:spPr>
          <a:xfrm>
            <a:off x="635000" y="276225"/>
            <a:ext cx="9908058" cy="1325563"/>
          </a:xfrm>
        </p:spPr>
        <p:txBody>
          <a:bodyPr/>
          <a:lstStyle/>
          <a:p>
            <a:r>
              <a:rPr lang="en-US" b="1" dirty="0">
                <a:effectLst/>
                <a:latin typeface="Montserrat" pitchFamily="2" charset="77"/>
              </a:rPr>
              <a:t>Water Conservation Jobs</a:t>
            </a:r>
            <a:endParaRPr lang="en-US" dirty="0"/>
          </a:p>
        </p:txBody>
      </p:sp>
      <p:sp>
        <p:nvSpPr>
          <p:cNvPr id="3" name="Content Placeholder 2">
            <a:extLst>
              <a:ext uri="{FF2B5EF4-FFF2-40B4-BE49-F238E27FC236}">
                <a16:creationId xmlns:a16="http://schemas.microsoft.com/office/drawing/2014/main" xmlns="" id="{81004E58-BCA2-1F74-D89B-F74C85EFA392}"/>
              </a:ext>
            </a:extLst>
          </p:cNvPr>
          <p:cNvSpPr>
            <a:spLocks noGrp="1"/>
          </p:cNvSpPr>
          <p:nvPr>
            <p:ph idx="1"/>
          </p:nvPr>
        </p:nvSpPr>
        <p:spPr>
          <a:xfrm>
            <a:off x="635000" y="1558925"/>
            <a:ext cx="10718800" cy="4351338"/>
          </a:xfrm>
        </p:spPr>
        <p:txBody>
          <a:bodyPr>
            <a:normAutofit fontScale="92500"/>
          </a:bodyPr>
          <a:lstStyle/>
          <a:p>
            <a:pPr marL="0" indent="0">
              <a:lnSpc>
                <a:spcPct val="110000"/>
              </a:lnSpc>
              <a:buNone/>
            </a:pPr>
            <a:r>
              <a:rPr lang="en-US" b="1" dirty="0">
                <a:solidFill>
                  <a:srgbClr val="101D3F"/>
                </a:solidFill>
                <a:effectLst/>
                <a:latin typeface="Montserrat" pitchFamily="2" charset="77"/>
              </a:rPr>
              <a:t>Pipelayer</a:t>
            </a:r>
            <a:endParaRPr lang="en-US" dirty="0">
              <a:solidFill>
                <a:srgbClr val="101D3F"/>
              </a:solidFill>
              <a:effectLst/>
              <a:latin typeface="Montserrat SemiBold" pitchFamily="2" charset="77"/>
            </a:endParaRPr>
          </a:p>
          <a:p>
            <a:pPr marL="0" indent="0">
              <a:lnSpc>
                <a:spcPct val="110000"/>
              </a:lnSpc>
              <a:buNone/>
            </a:pPr>
            <a:r>
              <a:rPr lang="en-US" sz="1800" dirty="0">
                <a:solidFill>
                  <a:srgbClr val="101D3F"/>
                </a:solidFill>
                <a:effectLst/>
                <a:latin typeface="Montserrat Light" pitchFamily="2" charset="77"/>
              </a:rPr>
              <a:t>Pipelayers place pipes outdoors. They install large-diameter pipes, such as water mains, or smaller pipes that carry water from the main to houses or buildings. Pipelayers may also install sewage systems that carry waste to treatment plants. The pipes must also be protected and reinforced before the ground covers them.</a:t>
            </a:r>
          </a:p>
          <a:p>
            <a:pPr marL="0" indent="0">
              <a:lnSpc>
                <a:spcPct val="110000"/>
              </a:lnSpc>
              <a:buNone/>
            </a:pPr>
            <a:r>
              <a:rPr lang="en-US" sz="1800" i="1" dirty="0">
                <a:solidFill>
                  <a:srgbClr val="101D3F"/>
                </a:solidFill>
                <a:effectLst/>
                <a:latin typeface="Montserrat" pitchFamily="2" charset="77"/>
              </a:rPr>
              <a:t>Annual salary (mean): $48,510 per year</a:t>
            </a:r>
          </a:p>
          <a:p>
            <a:pPr marL="0" indent="0">
              <a:lnSpc>
                <a:spcPct val="110000"/>
              </a:lnSpc>
              <a:buNone/>
            </a:pPr>
            <a:endParaRPr lang="en-US" sz="1200" dirty="0">
              <a:solidFill>
                <a:srgbClr val="101D3F"/>
              </a:solidFill>
              <a:effectLst/>
              <a:latin typeface="Montserrat" pitchFamily="2" charset="77"/>
            </a:endParaRPr>
          </a:p>
          <a:p>
            <a:pPr marL="0" indent="0">
              <a:lnSpc>
                <a:spcPct val="110000"/>
              </a:lnSpc>
              <a:buNone/>
            </a:pPr>
            <a:r>
              <a:rPr lang="en-US" b="1" dirty="0">
                <a:solidFill>
                  <a:srgbClr val="101D3F"/>
                </a:solidFill>
                <a:effectLst/>
                <a:latin typeface="Montserrat" pitchFamily="2" charset="77"/>
              </a:rPr>
              <a:t>Engineer</a:t>
            </a:r>
            <a:endParaRPr lang="en-US" dirty="0">
              <a:solidFill>
                <a:srgbClr val="101D3F"/>
              </a:solidFill>
              <a:effectLst/>
              <a:latin typeface="Montserrat SemiBold" pitchFamily="2" charset="77"/>
            </a:endParaRPr>
          </a:p>
          <a:p>
            <a:pPr marL="0" indent="0">
              <a:lnSpc>
                <a:spcPct val="110000"/>
              </a:lnSpc>
              <a:buNone/>
            </a:pPr>
            <a:r>
              <a:rPr lang="en-US" sz="1800" dirty="0">
                <a:solidFill>
                  <a:srgbClr val="101D3F"/>
                </a:solidFill>
                <a:effectLst/>
                <a:latin typeface="Montserrat Light" pitchFamily="2" charset="77"/>
              </a:rPr>
              <a:t>Engineers design, coordinate and manage utility projects. They also gather and compile data and prepare designs, plans, details, estimates and specifications for construction of those projects.</a:t>
            </a:r>
          </a:p>
          <a:p>
            <a:pPr marL="0" indent="0">
              <a:lnSpc>
                <a:spcPct val="110000"/>
              </a:lnSpc>
              <a:buNone/>
            </a:pPr>
            <a:r>
              <a:rPr lang="en-US" sz="1800" i="1" dirty="0">
                <a:solidFill>
                  <a:srgbClr val="101D3F"/>
                </a:solidFill>
                <a:effectLst/>
                <a:latin typeface="Montserrat" pitchFamily="2" charset="77"/>
              </a:rPr>
              <a:t>Annual salary (mean): $140,000 per year</a:t>
            </a:r>
            <a:endParaRPr lang="en-US" sz="1800" dirty="0">
              <a:solidFill>
                <a:srgbClr val="101D3F"/>
              </a:solidFill>
              <a:effectLst/>
              <a:latin typeface="Montserrat" pitchFamily="2" charset="77"/>
            </a:endParaRPr>
          </a:p>
          <a:p>
            <a:endParaRPr lang="en-US" dirty="0"/>
          </a:p>
        </p:txBody>
      </p:sp>
    </p:spTree>
    <p:extLst>
      <p:ext uri="{BB962C8B-B14F-4D97-AF65-F5344CB8AC3E}">
        <p14:creationId xmlns:p14="http://schemas.microsoft.com/office/powerpoint/2010/main" val="247441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7E4F0-078A-42B6-51CD-C4517323F507}"/>
              </a:ext>
            </a:extLst>
          </p:cNvPr>
          <p:cNvSpPr>
            <a:spLocks noGrp="1"/>
          </p:cNvSpPr>
          <p:nvPr>
            <p:ph type="title"/>
          </p:nvPr>
        </p:nvSpPr>
        <p:spPr/>
        <p:txBody>
          <a:bodyPr/>
          <a:lstStyle/>
          <a:p>
            <a:r>
              <a:rPr lang="en-US" dirty="0"/>
              <a:t>Activity Sheet</a:t>
            </a:r>
          </a:p>
        </p:txBody>
      </p:sp>
      <p:pic>
        <p:nvPicPr>
          <p:cNvPr id="4" name="Picture 3">
            <a:extLst>
              <a:ext uri="{FF2B5EF4-FFF2-40B4-BE49-F238E27FC236}">
                <a16:creationId xmlns:a16="http://schemas.microsoft.com/office/drawing/2014/main" xmlns="" id="{166749FB-C916-7375-3394-331E05E7FD66}"/>
              </a:ext>
            </a:extLst>
          </p:cNvPr>
          <p:cNvPicPr>
            <a:picLocks noChangeAspect="1"/>
          </p:cNvPicPr>
          <p:nvPr/>
        </p:nvPicPr>
        <p:blipFill rotWithShape="1">
          <a:blip r:embed="rId2"/>
          <a:srcRect l="31263" t="26053" r="32373" b="23103"/>
          <a:stretch/>
        </p:blipFill>
        <p:spPr>
          <a:xfrm>
            <a:off x="8514570" y="3832100"/>
            <a:ext cx="1441939" cy="2016126"/>
          </a:xfrm>
          <a:prstGeom prst="rect">
            <a:avLst/>
          </a:prstGeom>
        </p:spPr>
      </p:pic>
      <p:pic>
        <p:nvPicPr>
          <p:cNvPr id="5" name="Picture 4">
            <a:extLst>
              <a:ext uri="{FF2B5EF4-FFF2-40B4-BE49-F238E27FC236}">
                <a16:creationId xmlns:a16="http://schemas.microsoft.com/office/drawing/2014/main" xmlns="" id="{EC03E73B-7B6C-DFB6-87A0-007247FD98D1}"/>
              </a:ext>
            </a:extLst>
          </p:cNvPr>
          <p:cNvPicPr>
            <a:picLocks noChangeAspect="1"/>
          </p:cNvPicPr>
          <p:nvPr/>
        </p:nvPicPr>
        <p:blipFill rotWithShape="1">
          <a:blip r:embed="rId3"/>
          <a:srcRect l="32224" t="24618" r="31412" b="24538"/>
          <a:stretch/>
        </p:blipFill>
        <p:spPr>
          <a:xfrm>
            <a:off x="10201228" y="2973628"/>
            <a:ext cx="1441939" cy="2016126"/>
          </a:xfrm>
          <a:prstGeom prst="rect">
            <a:avLst/>
          </a:prstGeom>
        </p:spPr>
      </p:pic>
      <p:sp>
        <p:nvSpPr>
          <p:cNvPr id="3" name="Content Placeholder 2">
            <a:extLst>
              <a:ext uri="{FF2B5EF4-FFF2-40B4-BE49-F238E27FC236}">
                <a16:creationId xmlns:a16="http://schemas.microsoft.com/office/drawing/2014/main" xmlns="" id="{39291F1B-9B44-B511-FF90-C60EDBDF2107}"/>
              </a:ext>
            </a:extLst>
          </p:cNvPr>
          <p:cNvSpPr>
            <a:spLocks noGrp="1"/>
          </p:cNvSpPr>
          <p:nvPr>
            <p:ph idx="1"/>
          </p:nvPr>
        </p:nvSpPr>
        <p:spPr>
          <a:xfrm>
            <a:off x="2309447" y="1825624"/>
            <a:ext cx="7471162" cy="2156067"/>
          </a:xfrm>
        </p:spPr>
        <p:txBody>
          <a:bodyPr>
            <a:normAutofit/>
          </a:bodyPr>
          <a:lstStyle/>
          <a:p>
            <a:pPr marL="0" indent="0">
              <a:buNone/>
            </a:pPr>
            <a:r>
              <a:rPr lang="en-US" b="1" dirty="0">
                <a:solidFill>
                  <a:srgbClr val="101D3F"/>
                </a:solidFill>
                <a:latin typeface="Montserrat SemiBold" pitchFamily="2" charset="77"/>
              </a:rPr>
              <a:t>Westie’s Amazing Message:</a:t>
            </a:r>
          </a:p>
          <a:p>
            <a:pPr marL="0" indent="0">
              <a:buNone/>
            </a:pPr>
            <a:r>
              <a:rPr lang="en-US" dirty="0">
                <a:solidFill>
                  <a:srgbClr val="101D3F"/>
                </a:solidFill>
                <a:latin typeface="Montserrat Light" pitchFamily="2" charset="77"/>
              </a:rPr>
              <a:t>Find your way through the maze and write the letters in the order they appear on the lines below. Read the sentence out loud once you’ve completed it. </a:t>
            </a:r>
          </a:p>
          <a:p>
            <a:endParaRPr lang="en-US" dirty="0"/>
          </a:p>
        </p:txBody>
      </p:sp>
    </p:spTree>
    <p:extLst>
      <p:ext uri="{BB962C8B-B14F-4D97-AF65-F5344CB8AC3E}">
        <p14:creationId xmlns:p14="http://schemas.microsoft.com/office/powerpoint/2010/main" val="491675846"/>
      </p:ext>
    </p:extLst>
  </p:cSld>
  <p:clrMapOvr>
    <a:masterClrMapping/>
  </p:clrMapOvr>
</p:sld>
</file>

<file path=ppt/theme/theme1.xml><?xml version="1.0" encoding="utf-8"?>
<a:theme xmlns:a="http://schemas.openxmlformats.org/drawingml/2006/main" name="Office Theme">
  <a:themeElements>
    <a:clrScheme name="WMWD">
      <a:dk1>
        <a:srgbClr val="2E3551"/>
      </a:dk1>
      <a:lt1>
        <a:srgbClr val="FFFFFF"/>
      </a:lt1>
      <a:dk2>
        <a:srgbClr val="2897AB"/>
      </a:dk2>
      <a:lt2>
        <a:srgbClr val="EAEAEA"/>
      </a:lt2>
      <a:accent1>
        <a:srgbClr val="52C1E0"/>
      </a:accent1>
      <a:accent2>
        <a:srgbClr val="4DB97C"/>
      </a:accent2>
      <a:accent3>
        <a:srgbClr val="834899"/>
      </a:accent3>
      <a:accent4>
        <a:srgbClr val="F0C431"/>
      </a:accent4>
      <a:accent5>
        <a:srgbClr val="52C1E0"/>
      </a:accent5>
      <a:accent6>
        <a:srgbClr val="4DB97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20230307_Western-Water_PowerPoint_V1.3</Template>
  <TotalTime>4498</TotalTime>
  <Words>1299</Words>
  <Application>Microsoft Office PowerPoint</Application>
  <PresentationFormat>Widescreen</PresentationFormat>
  <Paragraphs>158</Paragraphs>
  <Slides>44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Montserrat</vt:lpstr>
      <vt:lpstr>Montserrat ExtraBold</vt:lpstr>
      <vt:lpstr>Montserrat Light</vt:lpstr>
      <vt:lpstr>Montserrat Medium</vt:lpstr>
      <vt:lpstr>Montserrat SemiBold</vt:lpstr>
      <vt:lpstr>Times New Roman</vt:lpstr>
      <vt:lpstr>Office Theme</vt:lpstr>
      <vt:lpstr>PROGRAM OVERVIEW</vt:lpstr>
      <vt:lpstr>Lesson #1:   Let’s Build a Water Pipeline</vt:lpstr>
      <vt:lpstr>Let’s Discuss!</vt:lpstr>
      <vt:lpstr>Drawing Activity</vt:lpstr>
      <vt:lpstr>Hands-On Activity</vt:lpstr>
      <vt:lpstr>Let’s Discuss!</vt:lpstr>
      <vt:lpstr>Fun Water Fact</vt:lpstr>
      <vt:lpstr>Water Conservation Jobs</vt:lpstr>
      <vt:lpstr>Activity Sheet</vt:lpstr>
      <vt:lpstr>Lesson #2:   The Water Cycle</vt:lpstr>
      <vt:lpstr>Let’s Discuss!</vt:lpstr>
      <vt:lpstr>Drawing Activity</vt:lpstr>
      <vt:lpstr>The Water Cycle</vt:lpstr>
      <vt:lpstr>Hands-On Activity</vt:lpstr>
      <vt:lpstr>Let’s Discuss!</vt:lpstr>
      <vt:lpstr>Fun Water Fact</vt:lpstr>
      <vt:lpstr>Water Conservation Jobs</vt:lpstr>
      <vt:lpstr>Activity Sheet</vt:lpstr>
      <vt:lpstr>Lesson #3:   Role of Plants in Water Filtration</vt:lpstr>
      <vt:lpstr>Let’s Discuss!</vt:lpstr>
      <vt:lpstr>Drawing Activity</vt:lpstr>
      <vt:lpstr>Hands-On Activity</vt:lpstr>
      <vt:lpstr>Let’s Discuss!</vt:lpstr>
      <vt:lpstr>Fun Water Fact</vt:lpstr>
      <vt:lpstr>Water Conservation Jobs</vt:lpstr>
      <vt:lpstr>Activity Sheet</vt:lpstr>
      <vt:lpstr>Lesson #4:   How to Save and Protect Water</vt:lpstr>
      <vt:lpstr>Let’s Discuss!</vt:lpstr>
      <vt:lpstr>Hands-On Activity</vt:lpstr>
      <vt:lpstr>Let’s Discuss!</vt:lpstr>
      <vt:lpstr>Fun Water Fact</vt:lpstr>
      <vt:lpstr>Water Conservation Jobs</vt:lpstr>
      <vt:lpstr>Activity Sheet</vt:lpstr>
      <vt:lpstr>Lesson #5:   How to Save Water Commercials</vt:lpstr>
      <vt:lpstr>Let’s Discuss!</vt:lpstr>
      <vt:lpstr>Example Commercials</vt:lpstr>
      <vt:lpstr>Persuade</vt:lpstr>
      <vt:lpstr>Water Saving Suggestions</vt:lpstr>
      <vt:lpstr>Plan Your Commercial</vt:lpstr>
      <vt:lpstr>Fun Water Fact</vt:lpstr>
      <vt:lpstr>Water Conservation Jobs</vt:lpstr>
      <vt:lpstr>Activity Sheet</vt:lpstr>
      <vt:lpstr>FUN WITH WATER JOBS</vt:lpstr>
      <vt:lpstr>Drawing Activity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Let’s Build a Water Pipeline</dc:title>
  <dc:creator>Bill Turner</dc:creator>
  <cp:lastModifiedBy>Matt Levine</cp:lastModifiedBy>
  <cp:revision>10</cp:revision>
  <dcterms:created xsi:type="dcterms:W3CDTF">2023-03-27T18:13:46Z</dcterms:created>
  <dcterms:modified xsi:type="dcterms:W3CDTF">2023-05-11T20:33:35Z</dcterms:modified>
</cp:coreProperties>
</file>